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5"/>
  </p:notesMasterIdLst>
  <p:sldIdLst>
    <p:sldId id="256" r:id="rId5"/>
    <p:sldId id="260" r:id="rId6"/>
    <p:sldId id="312" r:id="rId7"/>
    <p:sldId id="310" r:id="rId8"/>
    <p:sldId id="297" r:id="rId9"/>
    <p:sldId id="286" r:id="rId10"/>
    <p:sldId id="315" r:id="rId11"/>
    <p:sldId id="313" r:id="rId12"/>
    <p:sldId id="314" r:id="rId13"/>
    <p:sldId id="316" r:id="rId14"/>
    <p:sldId id="318" r:id="rId15"/>
    <p:sldId id="322" r:id="rId16"/>
    <p:sldId id="324" r:id="rId17"/>
    <p:sldId id="328" r:id="rId18"/>
    <p:sldId id="326" r:id="rId19"/>
    <p:sldId id="271" r:id="rId20"/>
    <p:sldId id="327" r:id="rId21"/>
    <p:sldId id="319" r:id="rId22"/>
    <p:sldId id="331" r:id="rId23"/>
    <p:sldId id="332" r:id="rId24"/>
    <p:sldId id="329" r:id="rId25"/>
    <p:sldId id="338" r:id="rId26"/>
    <p:sldId id="333" r:id="rId27"/>
    <p:sldId id="320" r:id="rId28"/>
    <p:sldId id="334" r:id="rId29"/>
    <p:sldId id="335" r:id="rId30"/>
    <p:sldId id="336" r:id="rId31"/>
    <p:sldId id="337" r:id="rId32"/>
    <p:sldId id="321" r:id="rId33"/>
    <p:sldId id="309" r:id="rId34"/>
  </p:sldIdLst>
  <p:sldSz cx="12192000" cy="6858000"/>
  <p:notesSz cx="9872663" cy="67421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F3FEEC3-FD5F-4D62-A1A7-B9331A665989}" v="205" dt="2024-06-11T19:02:03.9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466" autoAdjust="0"/>
    <p:restoredTop sz="85097" autoAdjust="0"/>
  </p:normalViewPr>
  <p:slideViewPr>
    <p:cSldViewPr snapToGrid="0">
      <p:cViewPr varScale="1">
        <p:scale>
          <a:sx n="101" d="100"/>
          <a:sy n="101" d="100"/>
        </p:scale>
        <p:origin x="126" y="5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essa van Zadelhoff" clId="Web-{C2E1743B-D479-4967-83A1-EB788F79513E}"/>
    <pc:docChg chg="modSld">
      <pc:chgData name="Tessa van Zadelhoff" userId="" providerId="" clId="Web-{C2E1743B-D479-4967-83A1-EB788F79513E}" dt="2023-10-08T12:27:41.541" v="57" actId="20577"/>
      <pc:docMkLst>
        <pc:docMk/>
      </pc:docMkLst>
      <pc:sldChg chg="modSp">
        <pc:chgData name="Tessa van Zadelhoff" userId="" providerId="" clId="Web-{C2E1743B-D479-4967-83A1-EB788F79513E}" dt="2023-10-08T12:26:26.321" v="1" actId="20577"/>
        <pc:sldMkLst>
          <pc:docMk/>
          <pc:sldMk cId="1528584722" sldId="256"/>
        </pc:sldMkLst>
        <pc:spChg chg="mod">
          <ac:chgData name="Tessa van Zadelhoff" userId="" providerId="" clId="Web-{C2E1743B-D479-4967-83A1-EB788F79513E}" dt="2023-10-08T12:26:26.321" v="1" actId="20577"/>
          <ac:spMkLst>
            <pc:docMk/>
            <pc:sldMk cId="1528584722" sldId="256"/>
            <ac:spMk id="3" creationId="{4C9018A6-BF3B-0159-74C0-74E86A3E27AD}"/>
          </ac:spMkLst>
        </pc:spChg>
      </pc:sldChg>
      <pc:sldChg chg="modSp">
        <pc:chgData name="Tessa van Zadelhoff" userId="" providerId="" clId="Web-{C2E1743B-D479-4967-83A1-EB788F79513E}" dt="2023-10-08T12:26:30.305" v="3" actId="20577"/>
        <pc:sldMkLst>
          <pc:docMk/>
          <pc:sldMk cId="460266029" sldId="260"/>
        </pc:sldMkLst>
        <pc:spChg chg="mod">
          <ac:chgData name="Tessa van Zadelhoff" userId="" providerId="" clId="Web-{C2E1743B-D479-4967-83A1-EB788F79513E}" dt="2023-10-08T12:26:30.305" v="3" actId="20577"/>
          <ac:spMkLst>
            <pc:docMk/>
            <pc:sldMk cId="460266029" sldId="260"/>
            <ac:spMk id="3" creationId="{096F6616-B32E-AD8E-ADCE-8581A307F477}"/>
          </ac:spMkLst>
        </pc:spChg>
      </pc:sldChg>
      <pc:sldChg chg="modSp">
        <pc:chgData name="Tessa van Zadelhoff" userId="" providerId="" clId="Web-{C2E1743B-D479-4967-83A1-EB788F79513E}" dt="2023-10-08T12:27:41.541" v="57" actId="20577"/>
        <pc:sldMkLst>
          <pc:docMk/>
          <pc:sldMk cId="3860753643" sldId="288"/>
        </pc:sldMkLst>
        <pc:spChg chg="mod">
          <ac:chgData name="Tessa van Zadelhoff" userId="" providerId="" clId="Web-{C2E1743B-D479-4967-83A1-EB788F79513E}" dt="2023-10-08T12:27:41.541" v="57" actId="20577"/>
          <ac:spMkLst>
            <pc:docMk/>
            <pc:sldMk cId="3860753643" sldId="288"/>
            <ac:spMk id="3" creationId="{096F6616-B32E-AD8E-ADCE-8581A307F477}"/>
          </ac:spMkLst>
        </pc:spChg>
      </pc:sldChg>
    </pc:docChg>
  </pc:docChgLst>
  <pc:docChgLst>
    <pc:chgData name="Tessa van Zadelhoff" clId="Web-{BF3FEEC3-FD5F-4D62-A1A7-B9331A665989}"/>
    <pc:docChg chg="modSld">
      <pc:chgData name="Tessa van Zadelhoff" userId="" providerId="" clId="Web-{BF3FEEC3-FD5F-4D62-A1A7-B9331A665989}" dt="2024-06-11T19:02:03.391" v="127" actId="20577"/>
      <pc:docMkLst>
        <pc:docMk/>
      </pc:docMkLst>
      <pc:sldChg chg="modSp">
        <pc:chgData name="Tessa van Zadelhoff" userId="" providerId="" clId="Web-{BF3FEEC3-FD5F-4D62-A1A7-B9331A665989}" dt="2024-06-11T18:55:07.409" v="22" actId="20577"/>
        <pc:sldMkLst>
          <pc:docMk/>
          <pc:sldMk cId="1528584722" sldId="256"/>
        </pc:sldMkLst>
        <pc:spChg chg="mod">
          <ac:chgData name="Tessa van Zadelhoff" userId="" providerId="" clId="Web-{BF3FEEC3-FD5F-4D62-A1A7-B9331A665989}" dt="2024-06-11T18:54:50.502" v="8" actId="20577"/>
          <ac:spMkLst>
            <pc:docMk/>
            <pc:sldMk cId="1528584722" sldId="256"/>
            <ac:spMk id="2" creationId="{14E8694F-15C4-F1D9-A93D-66CD8607FE7C}"/>
          </ac:spMkLst>
        </pc:spChg>
        <pc:spChg chg="mod">
          <ac:chgData name="Tessa van Zadelhoff" userId="" providerId="" clId="Web-{BF3FEEC3-FD5F-4D62-A1A7-B9331A665989}" dt="2024-06-11T18:55:07.409" v="22" actId="20577"/>
          <ac:spMkLst>
            <pc:docMk/>
            <pc:sldMk cId="1528584722" sldId="256"/>
            <ac:spMk id="15" creationId="{1FFCF3A4-6EEA-6463-CADA-CE3B522F03E0}"/>
          </ac:spMkLst>
        </pc:spChg>
      </pc:sldChg>
      <pc:sldChg chg="modSp">
        <pc:chgData name="Tessa van Zadelhoff" userId="" providerId="" clId="Web-{BF3FEEC3-FD5F-4D62-A1A7-B9331A665989}" dt="2024-06-11T18:55:36.660" v="36" actId="20577"/>
        <pc:sldMkLst>
          <pc:docMk/>
          <pc:sldMk cId="460266029" sldId="260"/>
        </pc:sldMkLst>
        <pc:spChg chg="mod">
          <ac:chgData name="Tessa van Zadelhoff" userId="" providerId="" clId="Web-{BF3FEEC3-FD5F-4D62-A1A7-B9331A665989}" dt="2024-06-11T18:55:36.660" v="36" actId="20577"/>
          <ac:spMkLst>
            <pc:docMk/>
            <pc:sldMk cId="460266029" sldId="260"/>
            <ac:spMk id="3" creationId="{096F6616-B32E-AD8E-ADCE-8581A307F477}"/>
          </ac:spMkLst>
        </pc:spChg>
      </pc:sldChg>
      <pc:sldChg chg="modSp">
        <pc:chgData name="Tessa van Zadelhoff" userId="" providerId="" clId="Web-{BF3FEEC3-FD5F-4D62-A1A7-B9331A665989}" dt="2024-06-11T19:02:03.391" v="127" actId="20577"/>
        <pc:sldMkLst>
          <pc:docMk/>
          <pc:sldMk cId="1877107488" sldId="309"/>
        </pc:sldMkLst>
        <pc:spChg chg="mod">
          <ac:chgData name="Tessa van Zadelhoff" userId="" providerId="" clId="Web-{BF3FEEC3-FD5F-4D62-A1A7-B9331A665989}" dt="2024-06-11T19:02:03.391" v="127" actId="20577"/>
          <ac:spMkLst>
            <pc:docMk/>
            <pc:sldMk cId="1877107488" sldId="309"/>
            <ac:spMk id="3" creationId="{90B03076-1E2A-8EF0-C452-10FE85A754D6}"/>
          </ac:spMkLst>
        </pc:spChg>
      </pc:sldChg>
      <pc:sldChg chg="modSp">
        <pc:chgData name="Tessa van Zadelhoff" userId="" providerId="" clId="Web-{BF3FEEC3-FD5F-4D62-A1A7-B9331A665989}" dt="2024-06-11T18:55:56.238" v="41" actId="20577"/>
        <pc:sldMkLst>
          <pc:docMk/>
          <pc:sldMk cId="2985809333" sldId="310"/>
        </pc:sldMkLst>
        <pc:spChg chg="mod">
          <ac:chgData name="Tessa van Zadelhoff" userId="" providerId="" clId="Web-{BF3FEEC3-FD5F-4D62-A1A7-B9331A665989}" dt="2024-06-11T18:55:56.238" v="41" actId="20577"/>
          <ac:spMkLst>
            <pc:docMk/>
            <pc:sldMk cId="2985809333" sldId="310"/>
            <ac:spMk id="3" creationId="{096F6616-B32E-AD8E-ADCE-8581A307F477}"/>
          </ac:spMkLst>
        </pc:spChg>
      </pc:sldChg>
      <pc:sldChg chg="modSp">
        <pc:chgData name="Tessa van Zadelhoff" userId="" providerId="" clId="Web-{BF3FEEC3-FD5F-4D62-A1A7-B9331A665989}" dt="2024-06-11T18:56:32.615" v="43" actId="20577"/>
        <pc:sldMkLst>
          <pc:docMk/>
          <pc:sldMk cId="3781710375" sldId="313"/>
        </pc:sldMkLst>
        <pc:spChg chg="mod">
          <ac:chgData name="Tessa van Zadelhoff" userId="" providerId="" clId="Web-{BF3FEEC3-FD5F-4D62-A1A7-B9331A665989}" dt="2024-06-11T18:56:32.615" v="43" actId="20577"/>
          <ac:spMkLst>
            <pc:docMk/>
            <pc:sldMk cId="3781710375" sldId="313"/>
            <ac:spMk id="5" creationId="{6B885865-C441-B5BC-C601-7AF907E105B7}"/>
          </ac:spMkLst>
        </pc:spChg>
      </pc:sldChg>
      <pc:sldChg chg="modSp">
        <pc:chgData name="Tessa van Zadelhoff" userId="" providerId="" clId="Web-{BF3FEEC3-FD5F-4D62-A1A7-B9331A665989}" dt="2024-06-11T18:58:58.760" v="64" actId="20577"/>
        <pc:sldMkLst>
          <pc:docMk/>
          <pc:sldMk cId="19593222" sldId="319"/>
        </pc:sldMkLst>
        <pc:spChg chg="mod">
          <ac:chgData name="Tessa van Zadelhoff" userId="" providerId="" clId="Web-{BF3FEEC3-FD5F-4D62-A1A7-B9331A665989}" dt="2024-06-11T18:58:58.760" v="64" actId="20577"/>
          <ac:spMkLst>
            <pc:docMk/>
            <pc:sldMk cId="19593222" sldId="319"/>
            <ac:spMk id="5" creationId="{6B885865-C441-B5BC-C601-7AF907E105B7}"/>
          </ac:spMkLst>
        </pc:spChg>
        <pc:picChg chg="mod">
          <ac:chgData name="Tessa van Zadelhoff" userId="" providerId="" clId="Web-{BF3FEEC3-FD5F-4D62-A1A7-B9331A665989}" dt="2024-06-11T18:58:11.243" v="56" actId="1076"/>
          <ac:picMkLst>
            <pc:docMk/>
            <pc:sldMk cId="19593222" sldId="319"/>
            <ac:picMk id="8" creationId="{A74DAE49-20DC-A974-F506-634D49DA0095}"/>
          </ac:picMkLst>
        </pc:picChg>
      </pc:sldChg>
      <pc:sldChg chg="modSp">
        <pc:chgData name="Tessa van Zadelhoff" userId="" providerId="" clId="Web-{BF3FEEC3-FD5F-4D62-A1A7-B9331A665989}" dt="2024-06-11T18:59:52.074" v="85" actId="20577"/>
        <pc:sldMkLst>
          <pc:docMk/>
          <pc:sldMk cId="2189282004" sldId="320"/>
        </pc:sldMkLst>
        <pc:spChg chg="mod">
          <ac:chgData name="Tessa van Zadelhoff" userId="" providerId="" clId="Web-{BF3FEEC3-FD5F-4D62-A1A7-B9331A665989}" dt="2024-06-11T18:59:52.074" v="85" actId="20577"/>
          <ac:spMkLst>
            <pc:docMk/>
            <pc:sldMk cId="2189282004" sldId="320"/>
            <ac:spMk id="5" creationId="{6B885865-C441-B5BC-C601-7AF907E105B7}"/>
          </ac:spMkLst>
        </pc:spChg>
        <pc:picChg chg="mod">
          <ac:chgData name="Tessa van Zadelhoff" userId="" providerId="" clId="Web-{BF3FEEC3-FD5F-4D62-A1A7-B9331A665989}" dt="2024-06-11T18:59:43.683" v="82" actId="1076"/>
          <ac:picMkLst>
            <pc:docMk/>
            <pc:sldMk cId="2189282004" sldId="320"/>
            <ac:picMk id="7" creationId="{4CB47763-D229-5BFD-0BC1-DD4E632D4A73}"/>
          </ac:picMkLst>
        </pc:picChg>
      </pc:sldChg>
      <pc:sldChg chg="modSp">
        <pc:chgData name="Tessa van Zadelhoff" userId="" providerId="" clId="Web-{BF3FEEC3-FD5F-4D62-A1A7-B9331A665989}" dt="2024-06-11T19:01:41.187" v="121" actId="20577"/>
        <pc:sldMkLst>
          <pc:docMk/>
          <pc:sldMk cId="1638311301" sldId="321"/>
        </pc:sldMkLst>
        <pc:spChg chg="mod">
          <ac:chgData name="Tessa van Zadelhoff" userId="" providerId="" clId="Web-{BF3FEEC3-FD5F-4D62-A1A7-B9331A665989}" dt="2024-06-11T19:01:41.187" v="121" actId="20577"/>
          <ac:spMkLst>
            <pc:docMk/>
            <pc:sldMk cId="1638311301" sldId="321"/>
            <ac:spMk id="5" creationId="{6B885865-C441-B5BC-C601-7AF907E105B7}"/>
          </ac:spMkLst>
        </pc:spChg>
      </pc:sldChg>
      <pc:sldChg chg="modSp">
        <pc:chgData name="Tessa van Zadelhoff" userId="" providerId="" clId="Web-{BF3FEEC3-FD5F-4D62-A1A7-B9331A665989}" dt="2024-06-11T18:57:47.304" v="51" actId="20577"/>
        <pc:sldMkLst>
          <pc:docMk/>
          <pc:sldMk cId="1995805213" sldId="327"/>
        </pc:sldMkLst>
        <pc:spChg chg="mod">
          <ac:chgData name="Tessa van Zadelhoff" userId="" providerId="" clId="Web-{BF3FEEC3-FD5F-4D62-A1A7-B9331A665989}" dt="2024-06-11T18:57:47.304" v="51" actId="20577"/>
          <ac:spMkLst>
            <pc:docMk/>
            <pc:sldMk cId="1995805213" sldId="327"/>
            <ac:spMk id="3" creationId="{096F6616-B32E-AD8E-ADCE-8581A307F477}"/>
          </ac:spMkLst>
        </pc:spChg>
      </pc:sldChg>
      <pc:sldChg chg="modSp">
        <pc:chgData name="Tessa van Zadelhoff" userId="" providerId="" clId="Web-{BF3FEEC3-FD5F-4D62-A1A7-B9331A665989}" dt="2024-06-11T18:59:03.682" v="65" actId="20577"/>
        <pc:sldMkLst>
          <pc:docMk/>
          <pc:sldMk cId="912949039" sldId="331"/>
        </pc:sldMkLst>
        <pc:spChg chg="mod">
          <ac:chgData name="Tessa van Zadelhoff" userId="" providerId="" clId="Web-{BF3FEEC3-FD5F-4D62-A1A7-B9331A665989}" dt="2024-06-11T18:59:03.682" v="65" actId="20577"/>
          <ac:spMkLst>
            <pc:docMk/>
            <pc:sldMk cId="912949039" sldId="331"/>
            <ac:spMk id="8" creationId="{30E859D7-1396-D3AB-D397-7E1B66343DE2}"/>
          </ac:spMkLst>
        </pc:spChg>
      </pc:sldChg>
      <pc:sldChg chg="modSp">
        <pc:chgData name="Tessa van Zadelhoff" userId="" providerId="" clId="Web-{BF3FEEC3-FD5F-4D62-A1A7-B9331A665989}" dt="2024-06-11T18:59:38.074" v="81" actId="20577"/>
        <pc:sldMkLst>
          <pc:docMk/>
          <pc:sldMk cId="1215581120" sldId="333"/>
        </pc:sldMkLst>
        <pc:spChg chg="mod">
          <ac:chgData name="Tessa van Zadelhoff" userId="" providerId="" clId="Web-{BF3FEEC3-FD5F-4D62-A1A7-B9331A665989}" dt="2024-06-11T18:59:38.074" v="81" actId="20577"/>
          <ac:spMkLst>
            <pc:docMk/>
            <pc:sldMk cId="1215581120" sldId="333"/>
            <ac:spMk id="3" creationId="{096F6616-B32E-AD8E-ADCE-8581A307F477}"/>
          </ac:spMkLst>
        </pc:spChg>
      </pc:sldChg>
      <pc:sldChg chg="modSp">
        <pc:chgData name="Tessa van Zadelhoff" userId="" providerId="" clId="Web-{BF3FEEC3-FD5F-4D62-A1A7-B9331A665989}" dt="2024-06-11T19:00:09.793" v="86" actId="20577"/>
        <pc:sldMkLst>
          <pc:docMk/>
          <pc:sldMk cId="1189333069" sldId="334"/>
        </pc:sldMkLst>
        <pc:spChg chg="mod">
          <ac:chgData name="Tessa van Zadelhoff" userId="" providerId="" clId="Web-{BF3FEEC3-FD5F-4D62-A1A7-B9331A665989}" dt="2024-06-11T19:00:09.793" v="86" actId="20577"/>
          <ac:spMkLst>
            <pc:docMk/>
            <pc:sldMk cId="1189333069" sldId="334"/>
            <ac:spMk id="8" creationId="{30E859D7-1396-D3AB-D397-7E1B66343DE2}"/>
          </ac:spMkLst>
        </pc:spChg>
      </pc:sldChg>
      <pc:sldChg chg="modSp">
        <pc:chgData name="Tessa van Zadelhoff" userId="" providerId="" clId="Web-{BF3FEEC3-FD5F-4D62-A1A7-B9331A665989}" dt="2024-06-11T19:00:36.669" v="98" actId="20577"/>
        <pc:sldMkLst>
          <pc:docMk/>
          <pc:sldMk cId="2465896748" sldId="335"/>
        </pc:sldMkLst>
        <pc:spChg chg="mod">
          <ac:chgData name="Tessa van Zadelhoff" userId="" providerId="" clId="Web-{BF3FEEC3-FD5F-4D62-A1A7-B9331A665989}" dt="2024-06-11T19:00:36.669" v="98" actId="20577"/>
          <ac:spMkLst>
            <pc:docMk/>
            <pc:sldMk cId="2465896748" sldId="335"/>
            <ac:spMk id="4" creationId="{23226BD7-CDAB-4340-30A9-4385491A2A88}"/>
          </ac:spMkLst>
        </pc:spChg>
      </pc:sldChg>
      <pc:sldChg chg="modSp">
        <pc:chgData name="Tessa van Zadelhoff" userId="" providerId="" clId="Web-{BF3FEEC3-FD5F-4D62-A1A7-B9331A665989}" dt="2024-06-11T19:01:11.514" v="114" actId="20577"/>
        <pc:sldMkLst>
          <pc:docMk/>
          <pc:sldMk cId="2701641418" sldId="337"/>
        </pc:sldMkLst>
        <pc:spChg chg="mod">
          <ac:chgData name="Tessa van Zadelhoff" userId="" providerId="" clId="Web-{BF3FEEC3-FD5F-4D62-A1A7-B9331A665989}" dt="2024-06-11T19:01:11.514" v="114" actId="20577"/>
          <ac:spMkLst>
            <pc:docMk/>
            <pc:sldMk cId="2701641418" sldId="337"/>
            <ac:spMk id="3" creationId="{096F6616-B32E-AD8E-ADCE-8581A307F47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4278154" cy="338277"/>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5592224" y="0"/>
            <a:ext cx="4278154" cy="338277"/>
          </a:xfrm>
          <a:prstGeom prst="rect">
            <a:avLst/>
          </a:prstGeom>
        </p:spPr>
        <p:txBody>
          <a:bodyPr vert="horz" lIns="91440" tIns="45720" rIns="91440" bIns="45720" rtlCol="0"/>
          <a:lstStyle>
            <a:lvl1pPr algn="r">
              <a:defRPr sz="1200"/>
            </a:lvl1pPr>
          </a:lstStyle>
          <a:p>
            <a:fld id="{7DBF7CF6-2B3D-4BD8-9CE5-300A60877D41}" type="datetimeFigureOut">
              <a:rPr lang="nl-NL" smtClean="0"/>
              <a:t>11-6-2024</a:t>
            </a:fld>
            <a:endParaRPr lang="nl-NL"/>
          </a:p>
        </p:txBody>
      </p:sp>
      <p:sp>
        <p:nvSpPr>
          <p:cNvPr id="4" name="Tijdelijke aanduiding voor dia-afbeelding 3"/>
          <p:cNvSpPr>
            <a:spLocks noGrp="1" noRot="1" noChangeAspect="1"/>
          </p:cNvSpPr>
          <p:nvPr>
            <p:ph type="sldImg" idx="2"/>
          </p:nvPr>
        </p:nvSpPr>
        <p:spPr>
          <a:xfrm>
            <a:off x="2914650" y="842963"/>
            <a:ext cx="4043363" cy="2274887"/>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987267" y="3244642"/>
            <a:ext cx="7898130" cy="2654707"/>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6403837"/>
            <a:ext cx="4278154" cy="338276"/>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5592224" y="6403837"/>
            <a:ext cx="4278154" cy="338276"/>
          </a:xfrm>
          <a:prstGeom prst="rect">
            <a:avLst/>
          </a:prstGeom>
        </p:spPr>
        <p:txBody>
          <a:bodyPr vert="horz" lIns="91440" tIns="45720" rIns="91440" bIns="45720" rtlCol="0" anchor="b"/>
          <a:lstStyle>
            <a:lvl1pPr algn="r">
              <a:defRPr sz="1200"/>
            </a:lvl1pPr>
          </a:lstStyle>
          <a:p>
            <a:fld id="{DA2149C7-0865-4E76-BB53-370118AA1ED3}" type="slidenum">
              <a:rPr lang="nl-NL" smtClean="0"/>
              <a:t>‹nr.›</a:t>
            </a:fld>
            <a:endParaRPr lang="nl-NL"/>
          </a:p>
        </p:txBody>
      </p:sp>
    </p:spTree>
    <p:extLst>
      <p:ext uri="{BB962C8B-B14F-4D97-AF65-F5344CB8AC3E}">
        <p14:creationId xmlns:p14="http://schemas.microsoft.com/office/powerpoint/2010/main" val="11092540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dirty="0">
                <a:solidFill>
                  <a:srgbClr val="5F6368"/>
                </a:solidFill>
                <a:effectLst/>
                <a:latin typeface="arial" panose="020B0604020202020204" pitchFamily="34" charset="0"/>
              </a:rPr>
              <a:t>Nutteloze uitvindingen</a:t>
            </a:r>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3</a:t>
            </a:fld>
            <a:endParaRPr lang="nl-NL"/>
          </a:p>
        </p:txBody>
      </p:sp>
    </p:spTree>
    <p:extLst>
      <p:ext uri="{BB962C8B-B14F-4D97-AF65-F5344CB8AC3E}">
        <p14:creationId xmlns:p14="http://schemas.microsoft.com/office/powerpoint/2010/main" val="38426598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Edison heeft de </a:t>
            </a:r>
            <a:r>
              <a:rPr lang="nl-NL" dirty="0" err="1"/>
              <a:t>de</a:t>
            </a:r>
            <a:r>
              <a:rPr lang="nl-NL" dirty="0"/>
              <a:t> gloeilamp uitgevonden</a:t>
            </a:r>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4</a:t>
            </a:fld>
            <a:endParaRPr lang="nl-NL"/>
          </a:p>
        </p:txBody>
      </p:sp>
    </p:spTree>
    <p:extLst>
      <p:ext uri="{BB962C8B-B14F-4D97-AF65-F5344CB8AC3E}">
        <p14:creationId xmlns:p14="http://schemas.microsoft.com/office/powerpoint/2010/main" val="20394468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dirty="0">
                <a:solidFill>
                  <a:srgbClr val="1B1A19"/>
                </a:solidFill>
                <a:effectLst/>
                <a:latin typeface="Inter"/>
              </a:rPr>
              <a:t>Over uitvinden gesproken. Mooie voorbeelden van kinderen die dingen hebben uitgevonden. </a:t>
            </a:r>
          </a:p>
          <a:p>
            <a:endParaRPr lang="nl-NL" b="0" i="0" dirty="0">
              <a:solidFill>
                <a:srgbClr val="1B1A19"/>
              </a:solidFill>
              <a:effectLst/>
              <a:latin typeface="Inter"/>
            </a:endParaRPr>
          </a:p>
          <a:p>
            <a:endParaRPr lang="nl-NL" b="0" i="0" dirty="0">
              <a:solidFill>
                <a:srgbClr val="4D5156"/>
              </a:solidFill>
              <a:effectLst/>
              <a:latin typeface="arial" panose="020B0604020202020204" pitchFamily="34" charset="0"/>
            </a:endParaRPr>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5</a:t>
            </a:fld>
            <a:endParaRPr lang="nl-NL"/>
          </a:p>
        </p:txBody>
      </p:sp>
    </p:spTree>
    <p:extLst>
      <p:ext uri="{BB962C8B-B14F-4D97-AF65-F5344CB8AC3E}">
        <p14:creationId xmlns:p14="http://schemas.microsoft.com/office/powerpoint/2010/main" val="35618535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dirty="0">
                <a:solidFill>
                  <a:srgbClr val="5F6368"/>
                </a:solidFill>
                <a:effectLst/>
                <a:latin typeface="arial" panose="020B0604020202020204" pitchFamily="34" charset="0"/>
              </a:rPr>
              <a:t>Ontwerp cirkel</a:t>
            </a:r>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6</a:t>
            </a:fld>
            <a:endParaRPr lang="nl-NL"/>
          </a:p>
        </p:txBody>
      </p:sp>
    </p:spTree>
    <p:extLst>
      <p:ext uri="{BB962C8B-B14F-4D97-AF65-F5344CB8AC3E}">
        <p14:creationId xmlns:p14="http://schemas.microsoft.com/office/powerpoint/2010/main" val="41026710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dirty="0">
                <a:solidFill>
                  <a:srgbClr val="5F6368"/>
                </a:solidFill>
                <a:effectLst/>
                <a:latin typeface="arial" panose="020B0604020202020204" pitchFamily="34" charset="0"/>
              </a:rPr>
              <a:t>Ontwerp cirkel</a:t>
            </a:r>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7</a:t>
            </a:fld>
            <a:endParaRPr lang="nl-NL"/>
          </a:p>
        </p:txBody>
      </p:sp>
    </p:spTree>
    <p:extLst>
      <p:ext uri="{BB962C8B-B14F-4D97-AF65-F5344CB8AC3E}">
        <p14:creationId xmlns:p14="http://schemas.microsoft.com/office/powerpoint/2010/main" val="10165811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dirty="0">
                <a:solidFill>
                  <a:srgbClr val="5F6368"/>
                </a:solidFill>
                <a:effectLst/>
                <a:latin typeface="arial" panose="020B0604020202020204" pitchFamily="34" charset="0"/>
              </a:rPr>
              <a:t>We gaan werken met variabelen. Een variabele kan bijvoorbeeld zijn leeftijd, kleur haar, dieren, plaatsen, soorten hoeden, landen etc. Iets wat kan veranderen (variëren) </a:t>
            </a:r>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12</a:t>
            </a:fld>
            <a:endParaRPr lang="nl-NL"/>
          </a:p>
        </p:txBody>
      </p:sp>
    </p:spTree>
    <p:extLst>
      <p:ext uri="{BB962C8B-B14F-4D97-AF65-F5344CB8AC3E}">
        <p14:creationId xmlns:p14="http://schemas.microsoft.com/office/powerpoint/2010/main" val="492300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dirty="0">
                <a:solidFill>
                  <a:srgbClr val="5F6368"/>
                </a:solidFill>
                <a:effectLst/>
                <a:latin typeface="arial" panose="020B0604020202020204" pitchFamily="34" charset="0"/>
              </a:rPr>
              <a:t>We gaan werken met variabelen. Een variabele kan bijvoorbeeld zijn leeftijd, kleur haar, dieren, plaatsen, soorten hoeden, landen etc. Iets wat kan veranderen (variëren) </a:t>
            </a:r>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13</a:t>
            </a:fld>
            <a:endParaRPr lang="nl-NL"/>
          </a:p>
        </p:txBody>
      </p:sp>
    </p:spTree>
    <p:extLst>
      <p:ext uri="{BB962C8B-B14F-4D97-AF65-F5344CB8AC3E}">
        <p14:creationId xmlns:p14="http://schemas.microsoft.com/office/powerpoint/2010/main" val="18425951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dirty="0">
                <a:solidFill>
                  <a:srgbClr val="5F6368"/>
                </a:solidFill>
                <a:effectLst/>
                <a:latin typeface="arial" panose="020B0604020202020204" pitchFamily="34" charset="0"/>
              </a:rPr>
              <a:t>Ontwerp cirkel</a:t>
            </a:r>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14</a:t>
            </a:fld>
            <a:endParaRPr lang="nl-NL"/>
          </a:p>
        </p:txBody>
      </p:sp>
    </p:spTree>
    <p:extLst>
      <p:ext uri="{BB962C8B-B14F-4D97-AF65-F5344CB8AC3E}">
        <p14:creationId xmlns:p14="http://schemas.microsoft.com/office/powerpoint/2010/main" val="4947798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dirty="0">
                <a:solidFill>
                  <a:srgbClr val="5F6368"/>
                </a:solidFill>
                <a:effectLst/>
                <a:latin typeface="arial" panose="020B0604020202020204" pitchFamily="34" charset="0"/>
              </a:rPr>
              <a:t>Ontwerp cirkel</a:t>
            </a:r>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15</a:t>
            </a:fld>
            <a:endParaRPr lang="nl-NL"/>
          </a:p>
        </p:txBody>
      </p:sp>
    </p:spTree>
    <p:extLst>
      <p:ext uri="{BB962C8B-B14F-4D97-AF65-F5344CB8AC3E}">
        <p14:creationId xmlns:p14="http://schemas.microsoft.com/office/powerpoint/2010/main" val="19220221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dirty="0">
                <a:solidFill>
                  <a:srgbClr val="5F6368"/>
                </a:solidFill>
                <a:effectLst/>
                <a:latin typeface="arial" panose="020B0604020202020204" pitchFamily="34" charset="0"/>
              </a:rPr>
              <a:t>Nutteloze uitvindingen</a:t>
            </a:r>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16</a:t>
            </a:fld>
            <a:endParaRPr lang="nl-NL"/>
          </a:p>
        </p:txBody>
      </p:sp>
    </p:spTree>
    <p:extLst>
      <p:ext uri="{BB962C8B-B14F-4D97-AF65-F5344CB8AC3E}">
        <p14:creationId xmlns:p14="http://schemas.microsoft.com/office/powerpoint/2010/main" val="30454310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dirty="0">
                <a:solidFill>
                  <a:srgbClr val="5F6368"/>
                </a:solidFill>
                <a:effectLst/>
                <a:latin typeface="arial" panose="020B0604020202020204" pitchFamily="34" charset="0"/>
              </a:rPr>
              <a:t>Ontwerp cirkel</a:t>
            </a:r>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20</a:t>
            </a:fld>
            <a:endParaRPr lang="nl-NL"/>
          </a:p>
        </p:txBody>
      </p:sp>
    </p:spTree>
    <p:extLst>
      <p:ext uri="{BB962C8B-B14F-4D97-AF65-F5344CB8AC3E}">
        <p14:creationId xmlns:p14="http://schemas.microsoft.com/office/powerpoint/2010/main" val="19877272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dirty="0">
                <a:solidFill>
                  <a:srgbClr val="5F6368"/>
                </a:solidFill>
                <a:effectLst/>
                <a:latin typeface="arial" panose="020B0604020202020204" pitchFamily="34" charset="0"/>
              </a:rPr>
              <a:t>Ontwerp cirkel</a:t>
            </a:r>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21</a:t>
            </a:fld>
            <a:endParaRPr lang="nl-NL"/>
          </a:p>
        </p:txBody>
      </p:sp>
    </p:spTree>
    <p:extLst>
      <p:ext uri="{BB962C8B-B14F-4D97-AF65-F5344CB8AC3E}">
        <p14:creationId xmlns:p14="http://schemas.microsoft.com/office/powerpoint/2010/main" val="15423076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dirty="0">
                <a:solidFill>
                  <a:srgbClr val="5F6368"/>
                </a:solidFill>
                <a:effectLst/>
                <a:latin typeface="arial" panose="020B0604020202020204" pitchFamily="34" charset="0"/>
              </a:rPr>
              <a:t>Je kunt deze video ook een andere keer bekijken. 10 </a:t>
            </a:r>
            <a:r>
              <a:rPr lang="nl-NL" b="0" i="0" dirty="0" err="1">
                <a:solidFill>
                  <a:srgbClr val="5F6368"/>
                </a:solidFill>
                <a:effectLst/>
                <a:latin typeface="arial" panose="020B0604020202020204" pitchFamily="34" charset="0"/>
              </a:rPr>
              <a:t>amazing</a:t>
            </a:r>
            <a:r>
              <a:rPr lang="nl-NL" b="0" i="0" dirty="0">
                <a:solidFill>
                  <a:srgbClr val="5F6368"/>
                </a:solidFill>
                <a:effectLst/>
                <a:latin typeface="arial" panose="020B0604020202020204" pitchFamily="34" charset="0"/>
              </a:rPr>
              <a:t> </a:t>
            </a:r>
            <a:r>
              <a:rPr lang="nl-NL" b="0" i="0" dirty="0" err="1">
                <a:solidFill>
                  <a:srgbClr val="5F6368"/>
                </a:solidFill>
                <a:effectLst/>
                <a:latin typeface="arial" panose="020B0604020202020204" pitchFamily="34" charset="0"/>
              </a:rPr>
              <a:t>inventions</a:t>
            </a:r>
            <a:r>
              <a:rPr lang="nl-NL" b="0" i="0" dirty="0">
                <a:solidFill>
                  <a:srgbClr val="5F6368"/>
                </a:solidFill>
                <a:effectLst/>
                <a:latin typeface="arial" panose="020B0604020202020204" pitchFamily="34" charset="0"/>
              </a:rPr>
              <a:t> bij </a:t>
            </a:r>
            <a:r>
              <a:rPr lang="nl-NL" b="0" i="0" dirty="0" err="1">
                <a:solidFill>
                  <a:srgbClr val="5F6368"/>
                </a:solidFill>
                <a:effectLst/>
                <a:latin typeface="arial" panose="020B0604020202020204" pitchFamily="34" charset="0"/>
              </a:rPr>
              <a:t>kids</a:t>
            </a:r>
            <a:r>
              <a:rPr lang="nl-NL" b="0" i="0" dirty="0">
                <a:solidFill>
                  <a:srgbClr val="5F6368"/>
                </a:solidFill>
                <a:effectLst/>
                <a:latin typeface="arial" panose="020B0604020202020204" pitchFamily="34" charset="0"/>
              </a:rPr>
              <a:t>. </a:t>
            </a:r>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22</a:t>
            </a:fld>
            <a:endParaRPr lang="nl-NL"/>
          </a:p>
        </p:txBody>
      </p:sp>
    </p:spTree>
    <p:extLst>
      <p:ext uri="{BB962C8B-B14F-4D97-AF65-F5344CB8AC3E}">
        <p14:creationId xmlns:p14="http://schemas.microsoft.com/office/powerpoint/2010/main" val="22756327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dirty="0">
                <a:solidFill>
                  <a:srgbClr val="5F6368"/>
                </a:solidFill>
                <a:effectLst/>
                <a:latin typeface="arial" panose="020B0604020202020204" pitchFamily="34" charset="0"/>
              </a:rPr>
              <a:t>Ontwerp cirkel</a:t>
            </a:r>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26</a:t>
            </a:fld>
            <a:endParaRPr lang="nl-NL"/>
          </a:p>
        </p:txBody>
      </p:sp>
    </p:spTree>
    <p:extLst>
      <p:ext uri="{BB962C8B-B14F-4D97-AF65-F5344CB8AC3E}">
        <p14:creationId xmlns:p14="http://schemas.microsoft.com/office/powerpoint/2010/main" val="24481261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dirty="0">
                <a:solidFill>
                  <a:srgbClr val="5F6368"/>
                </a:solidFill>
                <a:effectLst/>
                <a:latin typeface="arial" panose="020B0604020202020204" pitchFamily="34" charset="0"/>
              </a:rPr>
              <a:t>Ontwerp cirkel</a:t>
            </a:r>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27</a:t>
            </a:fld>
            <a:endParaRPr lang="nl-NL"/>
          </a:p>
        </p:txBody>
      </p:sp>
    </p:spTree>
    <p:extLst>
      <p:ext uri="{BB962C8B-B14F-4D97-AF65-F5344CB8AC3E}">
        <p14:creationId xmlns:p14="http://schemas.microsoft.com/office/powerpoint/2010/main" val="24446491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dirty="0">
                <a:solidFill>
                  <a:srgbClr val="5F6368"/>
                </a:solidFill>
                <a:effectLst/>
                <a:latin typeface="arial" panose="020B0604020202020204" pitchFamily="34" charset="0"/>
              </a:rPr>
              <a:t>Werkblad geleide materiaal - </a:t>
            </a:r>
            <a:r>
              <a:rPr lang="nl-NL" sz="1800" dirty="0">
                <a:effectLst/>
                <a:latin typeface="Calibri" panose="020F0502020204030204" pitchFamily="34" charset="0"/>
                <a:ea typeface="Calibri" panose="020F0502020204030204" pitchFamily="34" charset="0"/>
                <a:cs typeface="Times New Roman" panose="02020603050405020304" pitchFamily="18" charset="0"/>
              </a:rPr>
              <a:t>fruit, water, mensen, potlood (grafiet), gummiberen, splitpennen, aluminium folie, spijkers, muntgeld geleiden allemaal</a:t>
            </a:r>
            <a:endParaRPr lang="nl-NL" b="0" i="0" dirty="0">
              <a:solidFill>
                <a:srgbClr val="5F6368"/>
              </a:solidFill>
              <a:effectLst/>
              <a:latin typeface="arial" panose="020B0604020202020204" pitchFamily="34" charset="0"/>
            </a:endParaRPr>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30</a:t>
            </a:fld>
            <a:endParaRPr lang="nl-NL"/>
          </a:p>
        </p:txBody>
      </p:sp>
    </p:spTree>
    <p:extLst>
      <p:ext uri="{BB962C8B-B14F-4D97-AF65-F5344CB8AC3E}">
        <p14:creationId xmlns:p14="http://schemas.microsoft.com/office/powerpoint/2010/main" val="36050097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6/11/2024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6/11/2024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6/11/2024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6/11/2024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6/11/2024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6/11/2024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6/11/2024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6/11/2024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6/11/2024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6/11/2024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6/11/2024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6/11/2024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‹nr.›</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jpeg"/><Relationship Id="rId7"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ideo" Target="https://www.youtube.com/embed/Lh2-iJj3dI0?feature=oembed" TargetMode="External"/><Relationship Id="rId6" Type="http://schemas.openxmlformats.org/officeDocument/2006/relationships/image" Target="../media/image8.jpeg"/><Relationship Id="rId5" Type="http://schemas.openxmlformats.org/officeDocument/2006/relationships/hyperlink" Target="https://bit.ly/dobbelverhaal" TargetMode="External"/><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hyperlink" Target="https://www.publicdomainpictures.net/nl/view-image.php?image=155227&amp;picture=gloeilamp"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10.pn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video" Target="https://www.youtube.com/embed/Q3a65RzrtvU?feature=oembed" TargetMode="External"/><Relationship Id="rId5" Type="http://schemas.openxmlformats.org/officeDocument/2006/relationships/image" Target="../media/image11.png"/><Relationship Id="rId4" Type="http://schemas.openxmlformats.org/officeDocument/2006/relationships/image" Target="../media/image1.jpe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onenote:#8.%20Ontwerp%20Canvas&amp;section-id={C56138B2-DB0A-43A7-A15F-2E69948C3DDC}&amp;page-id={7A14015C-9FEE-42A3-975E-189911271502}&amp;end&amp;base-path=https://d.docs.live.net/559ffb54e37b882c/Documenten/Quick%20Start%20Kaarten%20MicroBit101/6.%20Van%20idee%20naar%20product.one" TargetMode="External"/><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video" Target="https://www.youtube.com/embed/lktVRYlU-mg?feature=oembed" TargetMode="External"/><Relationship Id="rId6" Type="http://schemas.openxmlformats.org/officeDocument/2006/relationships/image" Target="../media/image22.jpeg"/><Relationship Id="rId5" Type="http://schemas.openxmlformats.org/officeDocument/2006/relationships/hyperlink" Target="https://bit.ly/dobbelverhaal" TargetMode="External"/><Relationship Id="rId4" Type="http://schemas.openxmlformats.org/officeDocument/2006/relationships/image" Target="../media/image1.jpeg"/></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onenote:#3.%20Ontwerp%20Canvas&amp;section-id={C56138B2-DB0A-43A7-A15F-2E69948C3DDC}&amp;page-id={7A14015C-9FEE-42A3-975E-189911271502}&amp;end&amp;base-path=https://d.docs.live.net/559ffb54e37b882c/Documenten/Quick%20Start%20Kaarten%20MicroBit101/6.%20Van%20idee%20naar%20product.one" TargetMode="External"/><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hyperlink" Target="https://microbit101.nl/" TargetMode="External"/><Relationship Id="rId7" Type="http://schemas.openxmlformats.org/officeDocument/2006/relationships/hyperlink" Target="https://demicrobit.com/programmacodes/" TargetMode="External"/><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hyperlink" Target="https://microbit101.nl/10-basis-microbit-projecten/" TargetMode="External"/><Relationship Id="rId5" Type="http://schemas.openxmlformats.org/officeDocument/2006/relationships/hyperlink" Target="https://www.skillsdojo.nl/microcomputer-uitvinden/" TargetMode="External"/><Relationship Id="rId4" Type="http://schemas.openxmlformats.org/officeDocument/2006/relationships/hyperlink" Target="https://makecode.microbit.org/"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video" Target="https://www.youtube.com/embed/PWa7xAhM9uU?start=33&amp;feature=oembed" TargetMode="External"/><Relationship Id="rId5" Type="http://schemas.openxmlformats.org/officeDocument/2006/relationships/image" Target="../media/image24.jpeg"/><Relationship Id="rId4" Type="http://schemas.openxmlformats.org/officeDocument/2006/relationships/image" Target="../media/image1.jpeg"/></Relationships>
</file>

<file path=ppt/slides/_rels/slide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microbit101.nl/" TargetMode="External"/><Relationship Id="rId7" Type="http://schemas.openxmlformats.org/officeDocument/2006/relationships/hyperlink" Target="https://demicrobit.com/programmacodes/" TargetMode="External"/><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hyperlink" Target="https://microbit101.nl/10-basis-microbit-projecten/" TargetMode="External"/><Relationship Id="rId5" Type="http://schemas.openxmlformats.org/officeDocument/2006/relationships/hyperlink" Target="https://www.skillsdojo.nl/microcomputer-uitvinden/" TargetMode="External"/><Relationship Id="rId4" Type="http://schemas.openxmlformats.org/officeDocument/2006/relationships/hyperlink" Target="https://makecode.microbit.org/"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26.svg"/></Relationships>
</file>

<file path=ppt/slides/_rels/slide29.xml.rels><?xml version="1.0" encoding="UTF-8" standalone="yes"?>
<Relationships xmlns="http://schemas.openxmlformats.org/package/2006/relationships"><Relationship Id="rId3" Type="http://schemas.openxmlformats.org/officeDocument/2006/relationships/hyperlink" Target="onenote:#Probleem%20&amp;section-id={C56138B2-DB0A-43A7-A15F-2E69948C3DDC}&amp;page-id={ECC6A421-BCE8-4E09-996C-47D4E4362A61}&amp;end&amp;base-path=https://d.docs.live.net/559ffb54e37b882c/Documenten/Quick%20Start%20Kaarten%20MicroBit101/6.%20Van%20idee%20naar%20product.one" TargetMode="External"/><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26.svg"/><Relationship Id="rId4" Type="http://schemas.openxmlformats.org/officeDocument/2006/relationships/image" Target="../media/image25.png"/></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 name="Afbeelding 12" descr="Afbeelding met tekst&#10;&#10;Automatisch gegenereerde beschrijving">
            <a:extLst>
              <a:ext uri="{FF2B5EF4-FFF2-40B4-BE49-F238E27FC236}">
                <a16:creationId xmlns:a16="http://schemas.microsoft.com/office/drawing/2014/main" id="{873680F2-CB34-9ABE-4EF5-26165EC9740B}"/>
              </a:ext>
            </a:extLst>
          </p:cNvPr>
          <p:cNvPicPr>
            <a:picLocks noChangeAspect="1"/>
          </p:cNvPicPr>
          <p:nvPr/>
        </p:nvPicPr>
        <p:blipFill rotWithShape="1">
          <a:blip r:embed="rId2"/>
          <a:srcRect t="2471" b="3386"/>
          <a:stretch/>
        </p:blipFill>
        <p:spPr>
          <a:xfrm>
            <a:off x="0" y="0"/>
            <a:ext cx="12191999" cy="6857990"/>
          </a:xfrm>
          <a:prstGeom prst="rect">
            <a:avLst/>
          </a:prstGeom>
        </p:spPr>
      </p:pic>
      <p:sp>
        <p:nvSpPr>
          <p:cNvPr id="1078" name="Rectangle 1077">
            <a:extLst>
              <a:ext uri="{FF2B5EF4-FFF2-40B4-BE49-F238E27FC236}">
                <a16:creationId xmlns:a16="http://schemas.microsoft.com/office/drawing/2014/main" id="{928F64C6-FE22-4FC1-A763-DFCC514811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261224" y="4577975"/>
            <a:ext cx="7539349" cy="1899827"/>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14E8694F-15C4-F1D9-A93D-66CD8607FE7C}"/>
              </a:ext>
            </a:extLst>
          </p:cNvPr>
          <p:cNvSpPr>
            <a:spLocks noGrp="1"/>
          </p:cNvSpPr>
          <p:nvPr>
            <p:ph type="ctrTitle"/>
          </p:nvPr>
        </p:nvSpPr>
        <p:spPr>
          <a:xfrm>
            <a:off x="4581261" y="4783288"/>
            <a:ext cx="6829520" cy="862031"/>
          </a:xfrm>
        </p:spPr>
        <p:txBody>
          <a:bodyPr>
            <a:normAutofit fontScale="90000"/>
          </a:bodyPr>
          <a:lstStyle/>
          <a:p>
            <a:pPr algn="l"/>
            <a:r>
              <a:rPr lang="nl-NL" sz="4000" dirty="0">
                <a:solidFill>
                  <a:srgbClr val="FFFFFF"/>
                </a:solidFill>
              </a:rPr>
              <a:t>Ontwerpcirkel </a:t>
            </a:r>
            <a:r>
              <a:rPr lang="nl-NL" sz="4000" dirty="0" err="1">
                <a:solidFill>
                  <a:srgbClr val="FFFFFF"/>
                </a:solidFill>
              </a:rPr>
              <a:t>micro:bit</a:t>
            </a:r>
            <a:r>
              <a:rPr lang="nl-NL" sz="4000" dirty="0">
                <a:solidFill>
                  <a:srgbClr val="FFFFFF"/>
                </a:solidFill>
              </a:rPr>
              <a:t> les 10 - 14</a:t>
            </a:r>
          </a:p>
        </p:txBody>
      </p:sp>
      <p:pic>
        <p:nvPicPr>
          <p:cNvPr id="11" name="Picture 2" descr="FAIL (First Attempt In Learning). – Mitchelton Pre-Schooling Centre">
            <a:extLst>
              <a:ext uri="{FF2B5EF4-FFF2-40B4-BE49-F238E27FC236}">
                <a16:creationId xmlns:a16="http://schemas.microsoft.com/office/drawing/2014/main" id="{A40C97F9-3752-5FBD-3AFE-A8C5242725C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6285" r="-4" b="36462"/>
          <a:stretch/>
        </p:blipFill>
        <p:spPr bwMode="auto">
          <a:xfrm>
            <a:off x="317636" y="321734"/>
            <a:ext cx="3797570" cy="2010551"/>
          </a:xfrm>
          <a:prstGeom prst="rect">
            <a:avLst/>
          </a:prstGeom>
          <a:noFill/>
          <a:extLst>
            <a:ext uri="{909E8E84-426E-40DD-AFC4-6F175D3DCCD1}">
              <a14:hiddenFill xmlns:a14="http://schemas.microsoft.com/office/drawing/2010/main">
                <a:solidFill>
                  <a:srgbClr val="FFFFFF"/>
                </a:solidFill>
              </a14:hiddenFill>
            </a:ext>
          </a:extLst>
        </p:spPr>
      </p:pic>
      <p:pic>
        <p:nvPicPr>
          <p:cNvPr id="6" name="Afbeelding 5" descr="Afbeelding met kleding, persoon, Menselijk gezicht, Leren&#10;&#10;Automatisch gegenereerde beschrijving">
            <a:extLst>
              <a:ext uri="{FF2B5EF4-FFF2-40B4-BE49-F238E27FC236}">
                <a16:creationId xmlns:a16="http://schemas.microsoft.com/office/drawing/2014/main" id="{FA98E8E3-20A7-09A8-206A-BB71EC825AE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9740" r="17748"/>
          <a:stretch/>
        </p:blipFill>
        <p:spPr bwMode="auto">
          <a:xfrm>
            <a:off x="4202549" y="321732"/>
            <a:ext cx="3793472" cy="4111323"/>
          </a:xfrm>
          <a:prstGeom prst="rect">
            <a:avLst/>
          </a:prstGeom>
          <a:noFill/>
        </p:spPr>
      </p:pic>
      <p:pic>
        <p:nvPicPr>
          <p:cNvPr id="4" name="Afbeelding 3" descr="Afbeelding met tekst&#10;&#10;Automatisch gegenereerde beschrijving">
            <a:extLst>
              <a:ext uri="{FF2B5EF4-FFF2-40B4-BE49-F238E27FC236}">
                <a16:creationId xmlns:a16="http://schemas.microsoft.com/office/drawing/2014/main" id="{5B91DB09-E7BF-FD97-DA5E-83CC81B3B842}"/>
              </a:ext>
            </a:extLst>
          </p:cNvPr>
          <p:cNvPicPr>
            <a:picLocks noChangeAspect="1"/>
          </p:cNvPicPr>
          <p:nvPr/>
        </p:nvPicPr>
        <p:blipFill rotWithShape="1">
          <a:blip r:embed="rId2"/>
          <a:srcRect t="5243" b="6159"/>
          <a:stretch/>
        </p:blipFill>
        <p:spPr>
          <a:xfrm>
            <a:off x="8086176" y="321733"/>
            <a:ext cx="3797984" cy="2010552"/>
          </a:xfrm>
          <a:prstGeom prst="rect">
            <a:avLst/>
          </a:prstGeom>
        </p:spPr>
      </p:pic>
      <p:pic>
        <p:nvPicPr>
          <p:cNvPr id="7" name="Afbeelding 6" descr="Afbeelding met kleding, persoon, Menselijk gezicht, Leren&#10;&#10;Automatisch gegenereerde beschrijving">
            <a:extLst>
              <a:ext uri="{FF2B5EF4-FFF2-40B4-BE49-F238E27FC236}">
                <a16:creationId xmlns:a16="http://schemas.microsoft.com/office/drawing/2014/main" id="{9B98EFAA-45AB-C476-F1EE-91EF31FB327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6728" r="1" b="16729"/>
          <a:stretch/>
        </p:blipFill>
        <p:spPr bwMode="auto">
          <a:xfrm>
            <a:off x="317634" y="2422097"/>
            <a:ext cx="3794760" cy="2013804"/>
          </a:xfrm>
          <a:prstGeom prst="rect">
            <a:avLst/>
          </a:prstGeom>
          <a:noFill/>
        </p:spPr>
      </p:pic>
      <p:pic>
        <p:nvPicPr>
          <p:cNvPr id="3" name="Afbeelding 2" descr="Afbeelding met tekst, binnen, items, verschillend&#10;&#10;Automatisch gegenereerde beschrijving">
            <a:extLst>
              <a:ext uri="{FF2B5EF4-FFF2-40B4-BE49-F238E27FC236}">
                <a16:creationId xmlns:a16="http://schemas.microsoft.com/office/drawing/2014/main" id="{5D696BDD-7AF5-BB8D-6716-84FE6CF6A4D5}"/>
              </a:ext>
            </a:extLst>
          </p:cNvPr>
          <p:cNvPicPr>
            <a:picLocks noChangeAspect="1"/>
          </p:cNvPicPr>
          <p:nvPr/>
        </p:nvPicPr>
        <p:blipFill rotWithShape="1">
          <a:blip r:embed="rId6">
            <a:extLst>
              <a:ext uri="{BEBA8EAE-BF5A-486C-A8C5-ECC9F3942E4B}">
                <a14:imgProps xmlns:a14="http://schemas.microsoft.com/office/drawing/2010/main">
                  <a14:imgLayer r:embed="rId7">
                    <a14:imgEffect>
                      <a14:saturation sat="66000"/>
                    </a14:imgEffect>
                  </a14:imgLayer>
                </a14:imgProps>
              </a:ext>
              <a:ext uri="{28A0092B-C50C-407E-A947-70E740481C1C}">
                <a14:useLocalDpi xmlns:a14="http://schemas.microsoft.com/office/drawing/2010/main" val="0"/>
              </a:ext>
            </a:extLst>
          </a:blip>
          <a:srcRect t="21648" b="12497"/>
          <a:stretch/>
        </p:blipFill>
        <p:spPr>
          <a:xfrm>
            <a:off x="8082952" y="2431705"/>
            <a:ext cx="3797983" cy="2000947"/>
          </a:xfrm>
          <a:prstGeom prst="rect">
            <a:avLst/>
          </a:prstGeom>
        </p:spPr>
      </p:pic>
      <p:pic>
        <p:nvPicPr>
          <p:cNvPr id="9" name="Afbeelding 8" descr="Afbeelding met tekst, schermopname, software, Webpagina&#10;&#10;Automatisch gegenereerde beschrijving">
            <a:extLst>
              <a:ext uri="{FF2B5EF4-FFF2-40B4-BE49-F238E27FC236}">
                <a16:creationId xmlns:a16="http://schemas.microsoft.com/office/drawing/2014/main" id="{9B595B24-C986-020F-E1BF-4173632CD567}"/>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r="1384" b="1"/>
          <a:stretch/>
        </p:blipFill>
        <p:spPr>
          <a:xfrm>
            <a:off x="317634" y="4525716"/>
            <a:ext cx="3794760" cy="2010551"/>
          </a:xfrm>
          <a:prstGeom prst="rect">
            <a:avLst/>
          </a:prstGeom>
        </p:spPr>
      </p:pic>
      <p:cxnSp>
        <p:nvCxnSpPr>
          <p:cNvPr id="1080" name="Straight Connector 1079">
            <a:extLst>
              <a:ext uri="{FF2B5EF4-FFF2-40B4-BE49-F238E27FC236}">
                <a16:creationId xmlns:a16="http://schemas.microsoft.com/office/drawing/2014/main" id="{5C34627B-48E6-4F4D-B843-97717A86B49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19934" y="5694097"/>
            <a:ext cx="54864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5" name="Titel 1">
            <a:extLst>
              <a:ext uri="{FF2B5EF4-FFF2-40B4-BE49-F238E27FC236}">
                <a16:creationId xmlns:a16="http://schemas.microsoft.com/office/drawing/2014/main" id="{1FFCF3A4-6EEA-6463-CADA-CE3B522F03E0}"/>
              </a:ext>
            </a:extLst>
          </p:cNvPr>
          <p:cNvSpPr txBox="1">
            <a:spLocks/>
          </p:cNvSpPr>
          <p:nvPr/>
        </p:nvSpPr>
        <p:spPr>
          <a:xfrm>
            <a:off x="4581261" y="5527888"/>
            <a:ext cx="6829520" cy="862031"/>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br>
              <a:rPr lang="nl-NL" sz="2800" dirty="0">
                <a:solidFill>
                  <a:srgbClr val="FFFFFF"/>
                </a:solidFill>
              </a:rPr>
            </a:br>
            <a:r>
              <a:rPr lang="nl-NL" sz="2800" dirty="0">
                <a:solidFill>
                  <a:srgbClr val="FFFFFF"/>
                </a:solidFill>
              </a:rPr>
              <a:t>Een project maken in 4 lessen in groepjes van 4</a:t>
            </a:r>
          </a:p>
        </p:txBody>
      </p:sp>
    </p:spTree>
    <p:extLst>
      <p:ext uri="{BB962C8B-B14F-4D97-AF65-F5344CB8AC3E}">
        <p14:creationId xmlns:p14="http://schemas.microsoft.com/office/powerpoint/2010/main" val="1528584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15"/>
                                        </p:tgtEl>
                                        <p:attrNameLst>
                                          <p:attrName>style.visibility</p:attrName>
                                        </p:attrNameLst>
                                      </p:cBhvr>
                                      <p:to>
                                        <p:strVal val="visible"/>
                                      </p:to>
                                    </p:set>
                                    <p:animEffect transition="in" filter="fade">
                                      <p:cBhvr>
                                        <p:cTn id="10" dur="7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694FE7-C628-65A3-2CD9-01953096E0B5}"/>
              </a:ext>
            </a:extLst>
          </p:cNvPr>
          <p:cNvSpPr>
            <a:spLocks noGrp="1"/>
          </p:cNvSpPr>
          <p:nvPr>
            <p:ph type="title"/>
          </p:nvPr>
        </p:nvSpPr>
        <p:spPr/>
        <p:txBody>
          <a:bodyPr/>
          <a:lstStyle/>
          <a:p>
            <a:endParaRPr lang="nl-NL"/>
          </a:p>
        </p:txBody>
      </p:sp>
      <p:pic>
        <p:nvPicPr>
          <p:cNvPr id="4" name="Tijdelijke aanduiding voor inhoud 3" descr="Afbeelding met tekst, schermopname, Rechthoek, whiteboard">
            <a:extLst>
              <a:ext uri="{FF2B5EF4-FFF2-40B4-BE49-F238E27FC236}">
                <a16:creationId xmlns:a16="http://schemas.microsoft.com/office/drawing/2014/main" id="{FEC73375-A078-35CB-4E7A-19AC195BDA84}"/>
              </a:ext>
            </a:extLst>
          </p:cNvPr>
          <p:cNvPicPr>
            <a:picLocks noGrp="1" noChangeAspect="1"/>
          </p:cNvPicPr>
          <p:nvPr>
            <p:ph idx="1"/>
          </p:nvPr>
        </p:nvPicPr>
        <p:blipFill>
          <a:blip r:embed="rId2"/>
          <a:stretch>
            <a:fillRect/>
          </a:stretch>
        </p:blipFill>
        <p:spPr>
          <a:xfrm>
            <a:off x="-398" y="1443"/>
            <a:ext cx="12192796" cy="6856557"/>
          </a:xfrm>
        </p:spPr>
      </p:pic>
      <p:sp>
        <p:nvSpPr>
          <p:cNvPr id="3" name="Tekstvak 2">
            <a:extLst>
              <a:ext uri="{FF2B5EF4-FFF2-40B4-BE49-F238E27FC236}">
                <a16:creationId xmlns:a16="http://schemas.microsoft.com/office/drawing/2014/main" id="{096F6616-B32E-AD8E-ADCE-8581A307F477}"/>
              </a:ext>
            </a:extLst>
          </p:cNvPr>
          <p:cNvSpPr txBox="1"/>
          <p:nvPr/>
        </p:nvSpPr>
        <p:spPr>
          <a:xfrm>
            <a:off x="1116895" y="2054370"/>
            <a:ext cx="8326318" cy="2062103"/>
          </a:xfrm>
          <a:prstGeom prst="rect">
            <a:avLst/>
          </a:prstGeom>
          <a:noFill/>
        </p:spPr>
        <p:txBody>
          <a:bodyPr wrap="none" lIns="91440" tIns="45720" rIns="91440" bIns="45720" rtlCol="0" anchor="t">
            <a:spAutoFit/>
          </a:bodyPr>
          <a:lstStyle/>
          <a:p>
            <a:pPr marL="285750" indent="-285750">
              <a:buFont typeface="Arial" panose="020B0604020202020204" pitchFamily="34" charset="0"/>
              <a:buChar char="•"/>
            </a:pPr>
            <a:r>
              <a:rPr lang="nl-NL" sz="3200" b="1" dirty="0"/>
              <a:t>Wat hebben we de vorige keer gedaan?</a:t>
            </a:r>
          </a:p>
          <a:p>
            <a:pPr marL="285750" indent="-285750">
              <a:buFont typeface="Arial" panose="020B0604020202020204" pitchFamily="34" charset="0"/>
              <a:buChar char="•"/>
            </a:pPr>
            <a:r>
              <a:rPr lang="nl-NL" sz="3200" b="1" dirty="0"/>
              <a:t>We hebben variabelen gemaakt.</a:t>
            </a:r>
            <a:endParaRPr lang="nl-NL" sz="3200" b="1" dirty="0">
              <a:cs typeface="Calibri"/>
            </a:endParaRPr>
          </a:p>
          <a:p>
            <a:pPr marL="285750" indent="-285750">
              <a:buFont typeface="Arial" panose="020B0604020202020204" pitchFamily="34" charset="0"/>
              <a:buChar char="•"/>
            </a:pPr>
            <a:r>
              <a:rPr lang="nl-NL" sz="3200" b="1" dirty="0"/>
              <a:t>We hebben gewerkt met de versnellingsmeter.</a:t>
            </a:r>
            <a:endParaRPr lang="nl-NL" sz="3200" b="1" dirty="0">
              <a:cs typeface="Calibri" panose="020F0502020204030204"/>
            </a:endParaRPr>
          </a:p>
          <a:p>
            <a:pPr marL="285750" indent="-285750">
              <a:buFont typeface="Arial" panose="020B0604020202020204" pitchFamily="34" charset="0"/>
              <a:buChar char="•"/>
            </a:pPr>
            <a:r>
              <a:rPr lang="nl-NL" sz="3200" b="1" dirty="0"/>
              <a:t>We kennen de X-as, Y-as, Z-as. </a:t>
            </a:r>
            <a:endParaRPr lang="nl-NL" sz="3200" b="1" dirty="0">
              <a:cs typeface="Calibri" panose="020F0502020204030204"/>
            </a:endParaRPr>
          </a:p>
        </p:txBody>
      </p:sp>
    </p:spTree>
    <p:extLst>
      <p:ext uri="{BB962C8B-B14F-4D97-AF65-F5344CB8AC3E}">
        <p14:creationId xmlns:p14="http://schemas.microsoft.com/office/powerpoint/2010/main" val="4602660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Afbeelding 19" descr="Afbeelding met tekst&#10;&#10;Automatisch gegenereerde beschrijving">
            <a:extLst>
              <a:ext uri="{FF2B5EF4-FFF2-40B4-BE49-F238E27FC236}">
                <a16:creationId xmlns:a16="http://schemas.microsoft.com/office/drawing/2014/main" id="{4E24373C-3621-4257-EEB1-6600F2250D6D}"/>
              </a:ext>
            </a:extLst>
          </p:cNvPr>
          <p:cNvPicPr>
            <a:picLocks noChangeAspect="1"/>
          </p:cNvPicPr>
          <p:nvPr/>
        </p:nvPicPr>
        <p:blipFill rotWithShape="1">
          <a:blip r:embed="rId4"/>
          <a:srcRect t="2471" b="3386"/>
          <a:stretch/>
        </p:blipFill>
        <p:spPr>
          <a:xfrm>
            <a:off x="-3717" y="-67723"/>
            <a:ext cx="12191999" cy="6857990"/>
          </a:xfrm>
          <a:prstGeom prst="rect">
            <a:avLst/>
          </a:prstGeom>
        </p:spPr>
      </p:pic>
      <p:sp>
        <p:nvSpPr>
          <p:cNvPr id="6" name="Tekstvak 5">
            <a:extLst>
              <a:ext uri="{FF2B5EF4-FFF2-40B4-BE49-F238E27FC236}">
                <a16:creationId xmlns:a16="http://schemas.microsoft.com/office/drawing/2014/main" id="{9015D480-B945-2455-15C8-85CF77203391}"/>
              </a:ext>
            </a:extLst>
          </p:cNvPr>
          <p:cNvSpPr txBox="1"/>
          <p:nvPr/>
        </p:nvSpPr>
        <p:spPr>
          <a:xfrm>
            <a:off x="3134360" y="3244334"/>
            <a:ext cx="6268720" cy="369332"/>
          </a:xfrm>
          <a:prstGeom prst="rect">
            <a:avLst/>
          </a:prstGeom>
          <a:noFill/>
        </p:spPr>
        <p:txBody>
          <a:bodyPr wrap="square">
            <a:spAutoFit/>
          </a:bodyPr>
          <a:lstStyle/>
          <a:p>
            <a:r>
              <a:rPr lang="nl-NL" sz="1800" b="1"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bit.ly/dobbelverhaal</a:t>
            </a:r>
            <a:endParaRPr lang="nl-NL" dirty="0"/>
          </a:p>
        </p:txBody>
      </p:sp>
      <p:pic>
        <p:nvPicPr>
          <p:cNvPr id="2" name="Onlinemedia 1" title="The Wake-up Machine TAKE #1">
            <a:hlinkClick r:id="" action="ppaction://media"/>
            <a:extLst>
              <a:ext uri="{FF2B5EF4-FFF2-40B4-BE49-F238E27FC236}">
                <a16:creationId xmlns:a16="http://schemas.microsoft.com/office/drawing/2014/main" id="{CD85BC57-8EEA-AF7E-8232-ED8C08FF86F9}"/>
              </a:ext>
            </a:extLst>
          </p:cNvPr>
          <p:cNvPicPr>
            <a:picLocks noRot="1" noChangeAspect="1"/>
          </p:cNvPicPr>
          <p:nvPr>
            <a:videoFile r:link="rId1"/>
          </p:nvPr>
        </p:nvPicPr>
        <p:blipFill>
          <a:blip r:embed="rId6"/>
          <a:stretch>
            <a:fillRect/>
          </a:stretch>
        </p:blipFill>
        <p:spPr>
          <a:xfrm>
            <a:off x="2134568" y="1170038"/>
            <a:ext cx="7756563" cy="4382468"/>
          </a:xfrm>
          <a:prstGeom prst="rect">
            <a:avLst/>
          </a:prstGeom>
        </p:spPr>
      </p:pic>
    </p:spTree>
    <p:extLst>
      <p:ext uri="{BB962C8B-B14F-4D97-AF65-F5344CB8AC3E}">
        <p14:creationId xmlns:p14="http://schemas.microsoft.com/office/powerpoint/2010/main" val="3243823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694FE7-C628-65A3-2CD9-01953096E0B5}"/>
              </a:ext>
            </a:extLst>
          </p:cNvPr>
          <p:cNvSpPr>
            <a:spLocks noGrp="1"/>
          </p:cNvSpPr>
          <p:nvPr>
            <p:ph type="title"/>
          </p:nvPr>
        </p:nvSpPr>
        <p:spPr/>
        <p:txBody>
          <a:bodyPr/>
          <a:lstStyle/>
          <a:p>
            <a:endParaRPr lang="nl-NL"/>
          </a:p>
        </p:txBody>
      </p:sp>
      <p:pic>
        <p:nvPicPr>
          <p:cNvPr id="4" name="Tijdelijke aanduiding voor inhoud 3" descr="Afbeelding met tekst, schermopname, Rechthoek, whiteboard">
            <a:extLst>
              <a:ext uri="{FF2B5EF4-FFF2-40B4-BE49-F238E27FC236}">
                <a16:creationId xmlns:a16="http://schemas.microsoft.com/office/drawing/2014/main" id="{FEC73375-A078-35CB-4E7A-19AC195BDA84}"/>
              </a:ext>
            </a:extLst>
          </p:cNvPr>
          <p:cNvPicPr>
            <a:picLocks noGrp="1" noChangeAspect="1"/>
          </p:cNvPicPr>
          <p:nvPr>
            <p:ph idx="1"/>
          </p:nvPr>
        </p:nvPicPr>
        <p:blipFill>
          <a:blip r:embed="rId3"/>
          <a:stretch>
            <a:fillRect/>
          </a:stretch>
        </p:blipFill>
        <p:spPr>
          <a:xfrm>
            <a:off x="-398" y="1443"/>
            <a:ext cx="12192796" cy="6856557"/>
          </a:xfrm>
        </p:spPr>
      </p:pic>
      <p:sp>
        <p:nvSpPr>
          <p:cNvPr id="3" name="Tekstvak 2">
            <a:extLst>
              <a:ext uri="{FF2B5EF4-FFF2-40B4-BE49-F238E27FC236}">
                <a16:creationId xmlns:a16="http://schemas.microsoft.com/office/drawing/2014/main" id="{096F6616-B32E-AD8E-ADCE-8581A307F477}"/>
              </a:ext>
            </a:extLst>
          </p:cNvPr>
          <p:cNvSpPr txBox="1"/>
          <p:nvPr/>
        </p:nvSpPr>
        <p:spPr>
          <a:xfrm>
            <a:off x="1415773" y="965459"/>
            <a:ext cx="7620355" cy="1077218"/>
          </a:xfrm>
          <a:prstGeom prst="rect">
            <a:avLst/>
          </a:prstGeom>
          <a:noFill/>
        </p:spPr>
        <p:txBody>
          <a:bodyPr wrap="none" lIns="91440" tIns="45720" rIns="91440" bIns="45720" rtlCol="0" anchor="t">
            <a:spAutoFit/>
          </a:bodyPr>
          <a:lstStyle/>
          <a:p>
            <a:pPr algn="ctr"/>
            <a:r>
              <a:rPr lang="nl-NL" sz="3200" b="1" dirty="0"/>
              <a:t>Ik heb niet gefaald, ik heb 10.000 manieren </a:t>
            </a:r>
            <a:endParaRPr lang="nl-NL" dirty="0"/>
          </a:p>
          <a:p>
            <a:r>
              <a:rPr lang="nl-NL" sz="3200" b="1" dirty="0"/>
              <a:t>gevonden die niet werken. </a:t>
            </a:r>
            <a:endParaRPr lang="nl-NL" dirty="0">
              <a:cs typeface="Calibri"/>
            </a:endParaRPr>
          </a:p>
        </p:txBody>
      </p:sp>
      <p:pic>
        <p:nvPicPr>
          <p:cNvPr id="5" name="Picture 5" descr="Thomas A. Edison Quote: “I have not failed. I've just found 10,000 ways  that won'">
            <a:extLst>
              <a:ext uri="{FF2B5EF4-FFF2-40B4-BE49-F238E27FC236}">
                <a16:creationId xmlns:a16="http://schemas.microsoft.com/office/drawing/2014/main" id="{EAED3F3D-1EB7-5E1D-B173-5E42CA654FC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15772" y="2732980"/>
            <a:ext cx="7000052" cy="3082727"/>
          </a:xfrm>
          <a:prstGeom prst="rect">
            <a:avLst/>
          </a:prstGeom>
          <a:noFill/>
          <a:extLst>
            <a:ext uri="{909E8E84-426E-40DD-AFC4-6F175D3DCCD1}">
              <a14:hiddenFill xmlns:a14="http://schemas.microsoft.com/office/drawing/2010/main">
                <a:solidFill>
                  <a:srgbClr val="FFFFFF"/>
                </a:solidFill>
              </a14:hiddenFill>
            </a:ext>
          </a:extLst>
        </p:spPr>
      </p:pic>
      <p:pic>
        <p:nvPicPr>
          <p:cNvPr id="6" name="Afbeelding 5" descr="Afbeelding met tekening, clipart, ontwerp&#10;&#10;Automatisch gegenereerde beschrijving">
            <a:extLst>
              <a:ext uri="{FF2B5EF4-FFF2-40B4-BE49-F238E27FC236}">
                <a16:creationId xmlns:a16="http://schemas.microsoft.com/office/drawing/2014/main" id="{B809903F-9877-0B95-5EA1-552E46ED9695}"/>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7"/>
              </a:ext>
            </a:extLst>
          </a:blip>
          <a:srcRect l="15646" t="16088" r="18619"/>
          <a:stretch/>
        </p:blipFill>
        <p:spPr>
          <a:xfrm>
            <a:off x="8949124" y="2919598"/>
            <a:ext cx="1829626" cy="2709490"/>
          </a:xfrm>
          <a:prstGeom prst="rect">
            <a:avLst/>
          </a:prstGeom>
        </p:spPr>
      </p:pic>
    </p:spTree>
    <p:extLst>
      <p:ext uri="{BB962C8B-B14F-4D97-AF65-F5344CB8AC3E}">
        <p14:creationId xmlns:p14="http://schemas.microsoft.com/office/powerpoint/2010/main" val="2985809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afterEffect">
                                  <p:stCondLst>
                                    <p:cond delay="0"/>
                                  </p:stCondLst>
                                  <p:childTnLst>
                                    <p:animScale>
                                      <p:cBhvr>
                                        <p:cTn id="6" dur="2000" fill="hold"/>
                                        <p:tgtEl>
                                          <p:spTgt spid="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Afbeelding 19" descr="Afbeelding met tekst&#10;&#10;Automatisch gegenereerde beschrijving">
            <a:extLst>
              <a:ext uri="{FF2B5EF4-FFF2-40B4-BE49-F238E27FC236}">
                <a16:creationId xmlns:a16="http://schemas.microsoft.com/office/drawing/2014/main" id="{4E24373C-3621-4257-EEB1-6600F2250D6D}"/>
              </a:ext>
            </a:extLst>
          </p:cNvPr>
          <p:cNvPicPr>
            <a:picLocks noChangeAspect="1"/>
          </p:cNvPicPr>
          <p:nvPr/>
        </p:nvPicPr>
        <p:blipFill rotWithShape="1">
          <a:blip r:embed="rId4"/>
          <a:srcRect t="2471" b="3386"/>
          <a:stretch/>
        </p:blipFill>
        <p:spPr>
          <a:xfrm>
            <a:off x="-3717" y="-2"/>
            <a:ext cx="12191999" cy="6857990"/>
          </a:xfrm>
          <a:prstGeom prst="rect">
            <a:avLst/>
          </a:prstGeom>
        </p:spPr>
      </p:pic>
      <p:pic>
        <p:nvPicPr>
          <p:cNvPr id="2" name="Onlinemedia 1" title="How to invent">
            <a:hlinkClick r:id="" action="ppaction://media"/>
            <a:extLst>
              <a:ext uri="{FF2B5EF4-FFF2-40B4-BE49-F238E27FC236}">
                <a16:creationId xmlns:a16="http://schemas.microsoft.com/office/drawing/2014/main" id="{015EE0D9-A237-A74C-726F-9F5D16533940}"/>
              </a:ext>
            </a:extLst>
          </p:cNvPr>
          <p:cNvPicPr>
            <a:picLocks noRot="1" noChangeAspect="1"/>
          </p:cNvPicPr>
          <p:nvPr>
            <a:videoFile r:link="rId1"/>
          </p:nvPr>
        </p:nvPicPr>
        <p:blipFill>
          <a:blip r:embed="rId5"/>
          <a:stretch>
            <a:fillRect/>
          </a:stretch>
        </p:blipFill>
        <p:spPr>
          <a:xfrm>
            <a:off x="1374438" y="1002411"/>
            <a:ext cx="9435688" cy="5307575"/>
          </a:xfrm>
          <a:prstGeom prst="rect">
            <a:avLst/>
          </a:prstGeom>
        </p:spPr>
      </p:pic>
      <p:sp>
        <p:nvSpPr>
          <p:cNvPr id="5" name="Tekstvak 4">
            <a:extLst>
              <a:ext uri="{FF2B5EF4-FFF2-40B4-BE49-F238E27FC236}">
                <a16:creationId xmlns:a16="http://schemas.microsoft.com/office/drawing/2014/main" id="{2446768B-540D-2EF8-A16F-7759025B3D57}"/>
              </a:ext>
            </a:extLst>
          </p:cNvPr>
          <p:cNvSpPr txBox="1"/>
          <p:nvPr/>
        </p:nvSpPr>
        <p:spPr>
          <a:xfrm>
            <a:off x="1374438" y="232970"/>
            <a:ext cx="6175168" cy="769441"/>
          </a:xfrm>
          <a:prstGeom prst="rect">
            <a:avLst/>
          </a:prstGeom>
          <a:noFill/>
        </p:spPr>
        <p:txBody>
          <a:bodyPr wrap="square">
            <a:spAutoFit/>
          </a:bodyPr>
          <a:lstStyle/>
          <a:p>
            <a:r>
              <a:rPr lang="nl-NL" sz="4400" b="1" dirty="0">
                <a:solidFill>
                  <a:schemeClr val="bg1">
                    <a:lumMod val="95000"/>
                  </a:schemeClr>
                </a:solidFill>
              </a:rPr>
              <a:t>Uitvinden door kinderen: </a:t>
            </a:r>
          </a:p>
        </p:txBody>
      </p:sp>
    </p:spTree>
    <p:extLst>
      <p:ext uri="{BB962C8B-B14F-4D97-AF65-F5344CB8AC3E}">
        <p14:creationId xmlns:p14="http://schemas.microsoft.com/office/powerpoint/2010/main" val="997365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Afbeelding 19" descr="Afbeelding met tekst&#10;&#10;Automatisch gegenereerde beschrijving">
            <a:extLst>
              <a:ext uri="{FF2B5EF4-FFF2-40B4-BE49-F238E27FC236}">
                <a16:creationId xmlns:a16="http://schemas.microsoft.com/office/drawing/2014/main" id="{4E24373C-3621-4257-EEB1-6600F2250D6D}"/>
              </a:ext>
            </a:extLst>
          </p:cNvPr>
          <p:cNvPicPr>
            <a:picLocks noChangeAspect="1"/>
          </p:cNvPicPr>
          <p:nvPr/>
        </p:nvPicPr>
        <p:blipFill rotWithShape="1">
          <a:blip r:embed="rId3"/>
          <a:srcRect t="2471" b="3386"/>
          <a:stretch/>
        </p:blipFill>
        <p:spPr>
          <a:xfrm>
            <a:off x="-3047" y="10"/>
            <a:ext cx="12191999" cy="6857990"/>
          </a:xfrm>
          <a:prstGeom prst="rect">
            <a:avLst/>
          </a:prstGeom>
        </p:spPr>
      </p:pic>
      <p:pic>
        <p:nvPicPr>
          <p:cNvPr id="4097" name="Picture 1" descr="Door computer gegenereerde alternatieve tekst:&#10;Ideeën &#10;U;Ewerken &#10;Probleem &#10;Kiezen &#10;Presenteren &#10;Maken &#10;feséen ">
            <a:extLst>
              <a:ext uri="{FF2B5EF4-FFF2-40B4-BE49-F238E27FC236}">
                <a16:creationId xmlns:a16="http://schemas.microsoft.com/office/drawing/2014/main" id="{23A0AC46-E27E-1C4B-33F2-C5A57AD633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69645" y="602612"/>
            <a:ext cx="8744787" cy="52643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44906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Afbeelding 19" descr="Afbeelding met tekst&#10;&#10;Automatisch gegenereerde beschrijving">
            <a:extLst>
              <a:ext uri="{FF2B5EF4-FFF2-40B4-BE49-F238E27FC236}">
                <a16:creationId xmlns:a16="http://schemas.microsoft.com/office/drawing/2014/main" id="{4E24373C-3621-4257-EEB1-6600F2250D6D}"/>
              </a:ext>
            </a:extLst>
          </p:cNvPr>
          <p:cNvPicPr>
            <a:picLocks noChangeAspect="1"/>
          </p:cNvPicPr>
          <p:nvPr/>
        </p:nvPicPr>
        <p:blipFill rotWithShape="1">
          <a:blip r:embed="rId3"/>
          <a:srcRect t="2471" b="3386"/>
          <a:stretch/>
        </p:blipFill>
        <p:spPr>
          <a:xfrm>
            <a:off x="1" y="0"/>
            <a:ext cx="12191999" cy="6857990"/>
          </a:xfrm>
          <a:prstGeom prst="rect">
            <a:avLst/>
          </a:prstGeom>
        </p:spPr>
      </p:pic>
      <p:pic>
        <p:nvPicPr>
          <p:cNvPr id="8194" name="Picture 2" descr="Zeven manieren om groepjes te maken in de klas - Onderwijswereld-PO">
            <a:extLst>
              <a:ext uri="{FF2B5EF4-FFF2-40B4-BE49-F238E27FC236}">
                <a16:creationId xmlns:a16="http://schemas.microsoft.com/office/drawing/2014/main" id="{88CA71CA-E536-7294-433E-9B7064A0BE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49624" y="1614583"/>
            <a:ext cx="4794504" cy="4794504"/>
          </a:xfrm>
          <a:prstGeom prst="rect">
            <a:avLst/>
          </a:prstGeom>
          <a:noFill/>
          <a:extLst>
            <a:ext uri="{909E8E84-426E-40DD-AFC4-6F175D3DCCD1}">
              <a14:hiddenFill xmlns:a14="http://schemas.microsoft.com/office/drawing/2010/main">
                <a:solidFill>
                  <a:srgbClr val="FFFFFF"/>
                </a:solidFill>
              </a14:hiddenFill>
            </a:ext>
          </a:extLst>
        </p:spPr>
      </p:pic>
      <p:sp>
        <p:nvSpPr>
          <p:cNvPr id="2" name="Tekstvak 1">
            <a:extLst>
              <a:ext uri="{FF2B5EF4-FFF2-40B4-BE49-F238E27FC236}">
                <a16:creationId xmlns:a16="http://schemas.microsoft.com/office/drawing/2014/main" id="{5E87BAD6-91BD-3F2A-F95A-39E99FEF1179}"/>
              </a:ext>
            </a:extLst>
          </p:cNvPr>
          <p:cNvSpPr txBox="1"/>
          <p:nvPr/>
        </p:nvSpPr>
        <p:spPr>
          <a:xfrm>
            <a:off x="3494954" y="481191"/>
            <a:ext cx="6175168" cy="769441"/>
          </a:xfrm>
          <a:prstGeom prst="rect">
            <a:avLst/>
          </a:prstGeom>
          <a:noFill/>
        </p:spPr>
        <p:txBody>
          <a:bodyPr wrap="square">
            <a:spAutoFit/>
          </a:bodyPr>
          <a:lstStyle/>
          <a:p>
            <a:r>
              <a:rPr lang="nl-NL" sz="4400" b="1" dirty="0">
                <a:solidFill>
                  <a:schemeClr val="bg1">
                    <a:lumMod val="95000"/>
                  </a:schemeClr>
                </a:solidFill>
              </a:rPr>
              <a:t>Groepjes van 4 maken!</a:t>
            </a:r>
          </a:p>
        </p:txBody>
      </p:sp>
    </p:spTree>
    <p:extLst>
      <p:ext uri="{BB962C8B-B14F-4D97-AF65-F5344CB8AC3E}">
        <p14:creationId xmlns:p14="http://schemas.microsoft.com/office/powerpoint/2010/main" val="1744945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2"/>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nodeType="clickEffect">
                                  <p:stCondLst>
                                    <p:cond delay="0"/>
                                  </p:stCondLst>
                                  <p:childTnLst>
                                    <p:animScale>
                                      <p:cBhvr>
                                        <p:cTn id="10" dur="2000" fill="hold"/>
                                        <p:tgtEl>
                                          <p:spTgt spid="819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694FE7-C628-65A3-2CD9-01953096E0B5}"/>
              </a:ext>
            </a:extLst>
          </p:cNvPr>
          <p:cNvSpPr>
            <a:spLocks noGrp="1"/>
          </p:cNvSpPr>
          <p:nvPr>
            <p:ph type="title"/>
          </p:nvPr>
        </p:nvSpPr>
        <p:spPr/>
        <p:txBody>
          <a:bodyPr/>
          <a:lstStyle/>
          <a:p>
            <a:endParaRPr lang="nl-NL"/>
          </a:p>
        </p:txBody>
      </p:sp>
      <p:pic>
        <p:nvPicPr>
          <p:cNvPr id="4" name="Tijdelijke aanduiding voor inhoud 3" descr="Afbeelding met tekst, schermopname, Rechthoek, whiteboard">
            <a:extLst>
              <a:ext uri="{FF2B5EF4-FFF2-40B4-BE49-F238E27FC236}">
                <a16:creationId xmlns:a16="http://schemas.microsoft.com/office/drawing/2014/main" id="{FEC73375-A078-35CB-4E7A-19AC195BDA84}"/>
              </a:ext>
            </a:extLst>
          </p:cNvPr>
          <p:cNvPicPr>
            <a:picLocks noGrp="1" noChangeAspect="1"/>
          </p:cNvPicPr>
          <p:nvPr>
            <p:ph idx="1"/>
          </p:nvPr>
        </p:nvPicPr>
        <p:blipFill>
          <a:blip r:embed="rId2"/>
          <a:stretch>
            <a:fillRect/>
          </a:stretch>
        </p:blipFill>
        <p:spPr>
          <a:xfrm>
            <a:off x="-398" y="1443"/>
            <a:ext cx="12192796" cy="6856557"/>
          </a:xfrm>
        </p:spPr>
      </p:pic>
      <p:sp>
        <p:nvSpPr>
          <p:cNvPr id="5" name="Tekstvak 4">
            <a:extLst>
              <a:ext uri="{FF2B5EF4-FFF2-40B4-BE49-F238E27FC236}">
                <a16:creationId xmlns:a16="http://schemas.microsoft.com/office/drawing/2014/main" id="{6B885865-C441-B5BC-C601-7AF907E105B7}"/>
              </a:ext>
            </a:extLst>
          </p:cNvPr>
          <p:cNvSpPr txBox="1"/>
          <p:nvPr/>
        </p:nvSpPr>
        <p:spPr>
          <a:xfrm>
            <a:off x="1391166" y="592431"/>
            <a:ext cx="9593826" cy="2923877"/>
          </a:xfrm>
          <a:prstGeom prst="rect">
            <a:avLst/>
          </a:prstGeom>
          <a:noFill/>
        </p:spPr>
        <p:txBody>
          <a:bodyPr wrap="square" lIns="91440" tIns="45720" rIns="91440" bIns="45720" anchor="t">
            <a:spAutoFit/>
          </a:bodyPr>
          <a:lstStyle/>
          <a:p>
            <a:pPr marR="0">
              <a:spcBef>
                <a:spcPts val="0"/>
              </a:spcBef>
              <a:spcAft>
                <a:spcPts val="0"/>
              </a:spcAft>
            </a:pPr>
            <a:r>
              <a:rPr lang="nl-NL" sz="4400" b="1" dirty="0"/>
              <a:t>Probleem </a:t>
            </a:r>
            <a:endParaRPr lang="nl-NL" sz="2000" b="1" dirty="0"/>
          </a:p>
          <a:p>
            <a:pPr marL="342900" marR="0" indent="-342900">
              <a:spcBef>
                <a:spcPts val="0"/>
              </a:spcBef>
              <a:spcAft>
                <a:spcPts val="0"/>
              </a:spcAft>
              <a:buFont typeface="Arial" panose="020B0604020202020204" pitchFamily="34" charset="0"/>
              <a:buChar char="•"/>
            </a:pPr>
            <a:r>
              <a:rPr lang="nl-NL" sz="2000" b="1" dirty="0"/>
              <a:t>Je begint altijd bij een probleem wat je moet oplossen. </a:t>
            </a:r>
          </a:p>
          <a:p>
            <a:pPr marL="342900" indent="-342900">
              <a:buFont typeface="Arial" panose="020B0604020202020204" pitchFamily="34" charset="0"/>
              <a:buChar char="•"/>
            </a:pPr>
            <a:r>
              <a:rPr lang="nl-NL" sz="2000" b="1" dirty="0"/>
              <a:t>Je gaat eerst het probleem bespreken in je groep en schrijft alle woorden op die in je opkomen bij het probleem. Dit doe je achterop het grote vel wat je hebt gekregen. </a:t>
            </a:r>
            <a:endParaRPr lang="nl-NL" sz="2000" b="1" dirty="0">
              <a:cs typeface="Calibri"/>
            </a:endParaRPr>
          </a:p>
          <a:p>
            <a:pPr marL="342900" marR="0" indent="-342900">
              <a:spcBef>
                <a:spcPts val="0"/>
              </a:spcBef>
              <a:spcAft>
                <a:spcPts val="0"/>
              </a:spcAft>
              <a:buFont typeface="Arial" panose="020B0604020202020204" pitchFamily="34" charset="0"/>
              <a:buChar char="•"/>
            </a:pPr>
            <a:r>
              <a:rPr lang="nl-NL" sz="2000" b="1" dirty="0"/>
              <a:t>Hierdoor ga je nadenken en komen jullie gezamenlijk tot verschillende ideeën.  Je hoeft nog geen oplossing te vinden.</a:t>
            </a:r>
          </a:p>
          <a:p>
            <a:pPr marL="342900" marR="0" indent="-342900">
              <a:spcBef>
                <a:spcPts val="0"/>
              </a:spcBef>
              <a:spcAft>
                <a:spcPts val="0"/>
              </a:spcAft>
              <a:buFont typeface="Arial" panose="020B0604020202020204" pitchFamily="34" charset="0"/>
              <a:buChar char="•"/>
            </a:pPr>
            <a:r>
              <a:rPr lang="nl-NL" sz="2000" b="1" dirty="0"/>
              <a:t>Misschien heeft iemand wel in één keer een oplossing, toch is het belangrijk om lekker veel woorden op te schrijven, dat kan later van pas komen.  </a:t>
            </a:r>
          </a:p>
        </p:txBody>
      </p:sp>
      <p:pic>
        <p:nvPicPr>
          <p:cNvPr id="7169" name="Picture 1" descr="Afbeeldingsresultaat voor probleem">
            <a:extLst>
              <a:ext uri="{FF2B5EF4-FFF2-40B4-BE49-F238E27FC236}">
                <a16:creationId xmlns:a16="http://schemas.microsoft.com/office/drawing/2014/main" id="{DE4B40DC-73FB-03C5-EF9B-E44C035C56A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43114" y="3743614"/>
            <a:ext cx="3121152" cy="20693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7103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694FE7-C628-65A3-2CD9-01953096E0B5}"/>
              </a:ext>
            </a:extLst>
          </p:cNvPr>
          <p:cNvSpPr>
            <a:spLocks noGrp="1"/>
          </p:cNvSpPr>
          <p:nvPr>
            <p:ph type="title"/>
          </p:nvPr>
        </p:nvSpPr>
        <p:spPr/>
        <p:txBody>
          <a:bodyPr/>
          <a:lstStyle/>
          <a:p>
            <a:endParaRPr lang="nl-NL"/>
          </a:p>
        </p:txBody>
      </p:sp>
      <p:pic>
        <p:nvPicPr>
          <p:cNvPr id="4" name="Tijdelijke aanduiding voor inhoud 3" descr="Afbeelding met tekst, schermopname, Rechthoek, whiteboard">
            <a:extLst>
              <a:ext uri="{FF2B5EF4-FFF2-40B4-BE49-F238E27FC236}">
                <a16:creationId xmlns:a16="http://schemas.microsoft.com/office/drawing/2014/main" id="{FEC73375-A078-35CB-4E7A-19AC195BDA84}"/>
              </a:ext>
            </a:extLst>
          </p:cNvPr>
          <p:cNvPicPr>
            <a:picLocks noGrp="1" noChangeAspect="1"/>
          </p:cNvPicPr>
          <p:nvPr>
            <p:ph idx="1"/>
          </p:nvPr>
        </p:nvPicPr>
        <p:blipFill>
          <a:blip r:embed="rId2"/>
          <a:stretch>
            <a:fillRect/>
          </a:stretch>
        </p:blipFill>
        <p:spPr>
          <a:xfrm>
            <a:off x="-398" y="1443"/>
            <a:ext cx="12192796" cy="6856557"/>
          </a:xfrm>
        </p:spPr>
      </p:pic>
      <p:sp>
        <p:nvSpPr>
          <p:cNvPr id="5" name="Tekstvak 4">
            <a:extLst>
              <a:ext uri="{FF2B5EF4-FFF2-40B4-BE49-F238E27FC236}">
                <a16:creationId xmlns:a16="http://schemas.microsoft.com/office/drawing/2014/main" id="{6B885865-C441-B5BC-C601-7AF907E105B7}"/>
              </a:ext>
            </a:extLst>
          </p:cNvPr>
          <p:cNvSpPr txBox="1"/>
          <p:nvPr/>
        </p:nvSpPr>
        <p:spPr>
          <a:xfrm>
            <a:off x="1391166" y="592431"/>
            <a:ext cx="9593826" cy="2585323"/>
          </a:xfrm>
          <a:prstGeom prst="rect">
            <a:avLst/>
          </a:prstGeom>
          <a:noFill/>
        </p:spPr>
        <p:txBody>
          <a:bodyPr wrap="square">
            <a:spAutoFit/>
          </a:bodyPr>
          <a:lstStyle/>
          <a:p>
            <a:pPr marL="0" marR="0">
              <a:spcBef>
                <a:spcPts val="0"/>
              </a:spcBef>
              <a:spcAft>
                <a:spcPts val="0"/>
              </a:spcAft>
            </a:pPr>
            <a:r>
              <a:rPr lang="nl-NL" sz="4400" b="1" dirty="0"/>
              <a:t>Ideeën</a:t>
            </a:r>
            <a:endParaRPr lang="nl-NL" b="1" dirty="0">
              <a:latin typeface="Calibri" panose="020F0502020204030204" pitchFamily="34" charset="0"/>
            </a:endParaRPr>
          </a:p>
          <a:p>
            <a:pPr marL="285750" marR="0" indent="-285750">
              <a:spcBef>
                <a:spcPts val="0"/>
              </a:spcBef>
              <a:spcAft>
                <a:spcPts val="0"/>
              </a:spcAft>
              <a:buFont typeface="Arial" panose="020B0604020202020204" pitchFamily="34" charset="0"/>
              <a:buChar char="•"/>
            </a:pPr>
            <a:r>
              <a:rPr lang="nl-NL" sz="1800" b="1" dirty="0">
                <a:effectLst/>
                <a:latin typeface="Calibri" panose="020F0502020204030204" pitchFamily="34" charset="0"/>
              </a:rPr>
              <a:t>Nu gaan jullie zoveel mogelijk ideeën opschrijven of tekenen hoe je het probleem kunt oplossen. </a:t>
            </a:r>
          </a:p>
          <a:p>
            <a:pPr marL="285750" marR="0" indent="-285750">
              <a:spcBef>
                <a:spcPts val="0"/>
              </a:spcBef>
              <a:spcAft>
                <a:spcPts val="0"/>
              </a:spcAft>
              <a:buFont typeface="Arial" panose="020B0604020202020204" pitchFamily="34" charset="0"/>
              <a:buChar char="•"/>
            </a:pPr>
            <a:r>
              <a:rPr lang="nl-NL" sz="1800" b="1" dirty="0">
                <a:effectLst/>
                <a:latin typeface="Calibri" panose="020F0502020204030204" pitchFamily="34" charset="0"/>
              </a:rPr>
              <a:t>Niets is te gek, alles mag als het maar je probleem kan oplossen.</a:t>
            </a:r>
          </a:p>
          <a:p>
            <a:pPr marL="285750" marR="0" indent="-285750">
              <a:spcBef>
                <a:spcPts val="0"/>
              </a:spcBef>
              <a:spcAft>
                <a:spcPts val="0"/>
              </a:spcAft>
              <a:buFont typeface="Arial" panose="020B0604020202020204" pitchFamily="34" charset="0"/>
              <a:buChar char="•"/>
            </a:pPr>
            <a:r>
              <a:rPr lang="nl-NL" sz="1800" b="1" dirty="0">
                <a:effectLst/>
                <a:latin typeface="Calibri" panose="020F0502020204030204" pitchFamily="34" charset="0"/>
              </a:rPr>
              <a:t>Schrijf maar lekker veel ideeën op, gekke, leuke, niet haalbare, juist wel haalbare, dure, goedkope, mooie, leuke etc. </a:t>
            </a:r>
          </a:p>
          <a:p>
            <a:pPr marL="285750" marR="0" indent="-285750">
              <a:spcBef>
                <a:spcPts val="0"/>
              </a:spcBef>
              <a:spcAft>
                <a:spcPts val="0"/>
              </a:spcAft>
              <a:buFont typeface="Arial" panose="020B0604020202020204" pitchFamily="34" charset="0"/>
              <a:buChar char="•"/>
            </a:pPr>
            <a:r>
              <a:rPr lang="nl-NL" sz="1800" b="1" dirty="0">
                <a:effectLst/>
                <a:latin typeface="Calibri" panose="020F0502020204030204" pitchFamily="34" charset="0"/>
              </a:rPr>
              <a:t>Misschien heeft iemand wel een geweldig idee, denk toch met elkaar verder tot je minimaal zo'n tien ideeën hebt opgeschreven. </a:t>
            </a:r>
            <a:r>
              <a:rPr lang="nl-NL" sz="2800" b="1" dirty="0">
                <a:effectLst/>
                <a:latin typeface="Calibri" panose="020F0502020204030204" pitchFamily="34" charset="0"/>
              </a:rPr>
              <a:t>Denk groot maar begin klein</a:t>
            </a:r>
          </a:p>
        </p:txBody>
      </p:sp>
      <p:pic>
        <p:nvPicPr>
          <p:cNvPr id="6" name="Afbeelding 5">
            <a:extLst>
              <a:ext uri="{FF2B5EF4-FFF2-40B4-BE49-F238E27FC236}">
                <a16:creationId xmlns:a16="http://schemas.microsoft.com/office/drawing/2014/main" id="{DFECE7E4-3CE6-9566-1579-469C49BD43D4}"/>
              </a:ext>
            </a:extLst>
          </p:cNvPr>
          <p:cNvPicPr>
            <a:picLocks noChangeAspect="1"/>
          </p:cNvPicPr>
          <p:nvPr/>
        </p:nvPicPr>
        <p:blipFill>
          <a:blip r:embed="rId3"/>
          <a:stretch>
            <a:fillRect/>
          </a:stretch>
        </p:blipFill>
        <p:spPr>
          <a:xfrm>
            <a:off x="4445418" y="3344662"/>
            <a:ext cx="2602153" cy="2613517"/>
          </a:xfrm>
          <a:prstGeom prst="rect">
            <a:avLst/>
          </a:prstGeom>
        </p:spPr>
      </p:pic>
    </p:spTree>
    <p:extLst>
      <p:ext uri="{BB962C8B-B14F-4D97-AF65-F5344CB8AC3E}">
        <p14:creationId xmlns:p14="http://schemas.microsoft.com/office/powerpoint/2010/main" val="1115925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694FE7-C628-65A3-2CD9-01953096E0B5}"/>
              </a:ext>
            </a:extLst>
          </p:cNvPr>
          <p:cNvSpPr>
            <a:spLocks noGrp="1"/>
          </p:cNvSpPr>
          <p:nvPr>
            <p:ph type="title"/>
          </p:nvPr>
        </p:nvSpPr>
        <p:spPr/>
        <p:txBody>
          <a:bodyPr/>
          <a:lstStyle/>
          <a:p>
            <a:endParaRPr lang="nl-NL"/>
          </a:p>
        </p:txBody>
      </p:sp>
      <p:pic>
        <p:nvPicPr>
          <p:cNvPr id="4" name="Tijdelijke aanduiding voor inhoud 3" descr="Afbeelding met tekst, schermopname, Rechthoek, whiteboard">
            <a:extLst>
              <a:ext uri="{FF2B5EF4-FFF2-40B4-BE49-F238E27FC236}">
                <a16:creationId xmlns:a16="http://schemas.microsoft.com/office/drawing/2014/main" id="{FEC73375-A078-35CB-4E7A-19AC195BDA84}"/>
              </a:ext>
            </a:extLst>
          </p:cNvPr>
          <p:cNvPicPr>
            <a:picLocks noGrp="1" noChangeAspect="1"/>
          </p:cNvPicPr>
          <p:nvPr>
            <p:ph idx="1"/>
          </p:nvPr>
        </p:nvPicPr>
        <p:blipFill>
          <a:blip r:embed="rId2"/>
          <a:stretch>
            <a:fillRect/>
          </a:stretch>
        </p:blipFill>
        <p:spPr>
          <a:xfrm>
            <a:off x="0" y="1443"/>
            <a:ext cx="12192796" cy="6856557"/>
          </a:xfrm>
        </p:spPr>
      </p:pic>
      <p:sp>
        <p:nvSpPr>
          <p:cNvPr id="5" name="Tekstvak 4">
            <a:extLst>
              <a:ext uri="{FF2B5EF4-FFF2-40B4-BE49-F238E27FC236}">
                <a16:creationId xmlns:a16="http://schemas.microsoft.com/office/drawing/2014/main" id="{6B885865-C441-B5BC-C601-7AF907E105B7}"/>
              </a:ext>
            </a:extLst>
          </p:cNvPr>
          <p:cNvSpPr txBox="1"/>
          <p:nvPr/>
        </p:nvSpPr>
        <p:spPr>
          <a:xfrm>
            <a:off x="1391166" y="592431"/>
            <a:ext cx="9593826" cy="3539430"/>
          </a:xfrm>
          <a:prstGeom prst="rect">
            <a:avLst/>
          </a:prstGeom>
          <a:noFill/>
        </p:spPr>
        <p:txBody>
          <a:bodyPr wrap="square">
            <a:spAutoFit/>
          </a:bodyPr>
          <a:lstStyle/>
          <a:p>
            <a:pPr marL="0" marR="0">
              <a:spcBef>
                <a:spcPts val="0"/>
              </a:spcBef>
              <a:spcAft>
                <a:spcPts val="0"/>
              </a:spcAft>
            </a:pPr>
            <a:r>
              <a:rPr lang="nl-NL" sz="4400" b="1" dirty="0"/>
              <a:t>Kiezen</a:t>
            </a:r>
            <a:r>
              <a:rPr lang="nl-NL" sz="1800" dirty="0">
                <a:effectLst/>
                <a:latin typeface="Calibri" panose="020F0502020204030204" pitchFamily="34" charset="0"/>
              </a:rPr>
              <a:t> </a:t>
            </a:r>
          </a:p>
          <a:p>
            <a:pPr marL="285750" marR="0" indent="-285750">
              <a:spcBef>
                <a:spcPts val="0"/>
              </a:spcBef>
              <a:spcAft>
                <a:spcPts val="0"/>
              </a:spcAft>
              <a:buFont typeface="Arial" panose="020B0604020202020204" pitchFamily="34" charset="0"/>
              <a:buChar char="•"/>
            </a:pPr>
            <a:r>
              <a:rPr lang="nl-NL" sz="1800" b="1" dirty="0">
                <a:effectLst/>
                <a:latin typeface="Calibri" panose="020F0502020204030204" pitchFamily="34" charset="0"/>
              </a:rPr>
              <a:t>Je hebt nu heel veel ideeën, je gaat één idee kiezen en dit ga je uitwerken met het </a:t>
            </a:r>
            <a:r>
              <a:rPr lang="nl-NL" sz="1800" b="1" dirty="0">
                <a:effectLst/>
                <a:latin typeface="Calibri" panose="020F0502020204030204" pitchFamily="34" charset="0"/>
                <a:hlinkClick r:id="rId3"/>
              </a:rPr>
              <a:t>ontwerp canvas</a:t>
            </a:r>
            <a:r>
              <a:rPr lang="nl-NL" sz="1800" b="1" dirty="0">
                <a:effectLst/>
                <a:latin typeface="Calibri" panose="020F0502020204030204" pitchFamily="34" charset="0"/>
              </a:rPr>
              <a:t>.  </a:t>
            </a:r>
          </a:p>
          <a:p>
            <a:pPr marL="285750" marR="0" indent="-285750">
              <a:spcBef>
                <a:spcPts val="0"/>
              </a:spcBef>
              <a:spcAft>
                <a:spcPts val="0"/>
              </a:spcAft>
              <a:buFont typeface="Arial" panose="020B0604020202020204" pitchFamily="34" charset="0"/>
              <a:buChar char="•"/>
            </a:pPr>
            <a:r>
              <a:rPr lang="nl-NL" sz="1800" b="1" dirty="0">
                <a:effectLst/>
                <a:latin typeface="Calibri" panose="020F0502020204030204" pitchFamily="34" charset="0"/>
              </a:rPr>
              <a:t>Kijk met elkaar goed naar alle ideeën die jullie hebben opgeschreven.</a:t>
            </a:r>
          </a:p>
          <a:p>
            <a:pPr marL="285750" marR="0" indent="-285750">
              <a:spcBef>
                <a:spcPts val="0"/>
              </a:spcBef>
              <a:spcAft>
                <a:spcPts val="0"/>
              </a:spcAft>
              <a:buFont typeface="Arial" panose="020B0604020202020204" pitchFamily="34" charset="0"/>
              <a:buChar char="•"/>
            </a:pPr>
            <a:r>
              <a:rPr lang="nl-NL" sz="1800" b="1" dirty="0">
                <a:effectLst/>
                <a:latin typeface="Calibri" panose="020F0502020204030204" pitchFamily="34" charset="0"/>
              </a:rPr>
              <a:t>Kies een ontwerp wat haalbaar is op korte termijn en wat je met weinig materiaal kan maken. </a:t>
            </a:r>
          </a:p>
          <a:p>
            <a:pPr marL="285750" marR="0" indent="-285750">
              <a:spcBef>
                <a:spcPts val="0"/>
              </a:spcBef>
              <a:spcAft>
                <a:spcPts val="0"/>
              </a:spcAft>
              <a:buFont typeface="Arial" panose="020B0604020202020204" pitchFamily="34" charset="0"/>
              <a:buChar char="•"/>
            </a:pPr>
            <a:r>
              <a:rPr lang="nl-NL" sz="1800" b="1" dirty="0">
                <a:effectLst/>
                <a:latin typeface="Calibri" panose="020F0502020204030204" pitchFamily="34" charset="0"/>
              </a:rPr>
              <a:t>Zorg dat iedereen het eens is met de keuzes, gebruik argumenten zodat jouw idee gekozen wordt of gebruik argumenten waarom je aan ander idee niet zou kiezen.</a:t>
            </a:r>
          </a:p>
          <a:p>
            <a:pPr marL="285750" marR="0" indent="-285750">
              <a:spcBef>
                <a:spcPts val="0"/>
              </a:spcBef>
              <a:spcAft>
                <a:spcPts val="0"/>
              </a:spcAft>
              <a:buFont typeface="Arial" panose="020B0604020202020204" pitchFamily="34" charset="0"/>
              <a:buChar char="•"/>
            </a:pPr>
            <a:r>
              <a:rPr lang="nl-NL" sz="1800" b="1" dirty="0">
                <a:effectLst/>
                <a:latin typeface="Calibri" panose="020F0502020204030204" pitchFamily="34" charset="0"/>
              </a:rPr>
              <a:t>De argumenten:  het is niet mooi, het is lelijk, ik vindt het leuk, het is stom zijn geen echte argumenten. </a:t>
            </a:r>
          </a:p>
          <a:p>
            <a:pPr marL="285750" marR="0" indent="-285750">
              <a:spcBef>
                <a:spcPts val="0"/>
              </a:spcBef>
              <a:spcAft>
                <a:spcPts val="0"/>
              </a:spcAft>
              <a:buFont typeface="Arial" panose="020B0604020202020204" pitchFamily="34" charset="0"/>
              <a:buChar char="•"/>
            </a:pPr>
            <a:r>
              <a:rPr lang="nl-NL" sz="1800" b="1" dirty="0">
                <a:effectLst/>
                <a:latin typeface="Calibri" panose="020F0502020204030204" pitchFamily="34" charset="0"/>
              </a:rPr>
              <a:t>Zet een grote cirkel om het idee wat jullie gaan uitvoeren. Bewaar je papier, je kunt het later misschien nog wel eens nodig hebben als jullie toch een ander idee willen gaan uitvoeren.</a:t>
            </a:r>
          </a:p>
        </p:txBody>
      </p:sp>
      <p:pic>
        <p:nvPicPr>
          <p:cNvPr id="10245" name="Picture 5" descr="Afbeeldingsresultaat voor choices">
            <a:extLst>
              <a:ext uri="{FF2B5EF4-FFF2-40B4-BE49-F238E27FC236}">
                <a16:creationId xmlns:a16="http://schemas.microsoft.com/office/drawing/2014/main" id="{1FBF9A59-F960-FB36-A04A-BE9EAA270716}"/>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24709" b="34223"/>
          <a:stretch/>
        </p:blipFill>
        <p:spPr bwMode="auto">
          <a:xfrm>
            <a:off x="3121203" y="4216849"/>
            <a:ext cx="6133751" cy="15398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06156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694FE7-C628-65A3-2CD9-01953096E0B5}"/>
              </a:ext>
            </a:extLst>
          </p:cNvPr>
          <p:cNvSpPr>
            <a:spLocks noGrp="1"/>
          </p:cNvSpPr>
          <p:nvPr>
            <p:ph type="title"/>
          </p:nvPr>
        </p:nvSpPr>
        <p:spPr/>
        <p:txBody>
          <a:bodyPr/>
          <a:lstStyle/>
          <a:p>
            <a:endParaRPr lang="nl-NL"/>
          </a:p>
        </p:txBody>
      </p:sp>
      <p:pic>
        <p:nvPicPr>
          <p:cNvPr id="4" name="Tijdelijke aanduiding voor inhoud 3" descr="Afbeelding met tekst, schermopname, Rechthoek, whiteboard">
            <a:extLst>
              <a:ext uri="{FF2B5EF4-FFF2-40B4-BE49-F238E27FC236}">
                <a16:creationId xmlns:a16="http://schemas.microsoft.com/office/drawing/2014/main" id="{FEC73375-A078-35CB-4E7A-19AC195BDA84}"/>
              </a:ext>
            </a:extLst>
          </p:cNvPr>
          <p:cNvPicPr>
            <a:picLocks noGrp="1" noChangeAspect="1"/>
          </p:cNvPicPr>
          <p:nvPr>
            <p:ph idx="1"/>
          </p:nvPr>
        </p:nvPicPr>
        <p:blipFill>
          <a:blip r:embed="rId2"/>
          <a:stretch>
            <a:fillRect/>
          </a:stretch>
        </p:blipFill>
        <p:spPr>
          <a:xfrm>
            <a:off x="-398" y="1443"/>
            <a:ext cx="12192796" cy="6856557"/>
          </a:xfrm>
        </p:spPr>
      </p:pic>
      <p:sp>
        <p:nvSpPr>
          <p:cNvPr id="5" name="Tekstvak 4">
            <a:extLst>
              <a:ext uri="{FF2B5EF4-FFF2-40B4-BE49-F238E27FC236}">
                <a16:creationId xmlns:a16="http://schemas.microsoft.com/office/drawing/2014/main" id="{6B885865-C441-B5BC-C601-7AF907E105B7}"/>
              </a:ext>
            </a:extLst>
          </p:cNvPr>
          <p:cNvSpPr txBox="1"/>
          <p:nvPr/>
        </p:nvSpPr>
        <p:spPr>
          <a:xfrm>
            <a:off x="1391166" y="981457"/>
            <a:ext cx="3692898" cy="2708434"/>
          </a:xfrm>
          <a:prstGeom prst="rect">
            <a:avLst/>
          </a:prstGeom>
          <a:noFill/>
        </p:spPr>
        <p:txBody>
          <a:bodyPr wrap="square">
            <a:spAutoFit/>
          </a:bodyPr>
          <a:lstStyle/>
          <a:p>
            <a:pPr marL="0" marR="0">
              <a:spcBef>
                <a:spcPts val="0"/>
              </a:spcBef>
              <a:spcAft>
                <a:spcPts val="0"/>
              </a:spcAft>
            </a:pPr>
            <a:r>
              <a:rPr lang="nl-NL" sz="4400" b="1" dirty="0"/>
              <a:t>Uitwerken</a:t>
            </a:r>
            <a:r>
              <a:rPr lang="nl-NL" sz="1800" b="1" dirty="0">
                <a:effectLst/>
                <a:latin typeface="Calibri" panose="020F0502020204030204" pitchFamily="34" charset="0"/>
              </a:rPr>
              <a:t> </a:t>
            </a:r>
            <a:endParaRPr lang="nl-NL" b="1" dirty="0">
              <a:latin typeface="Calibri" panose="020F0502020204030204" pitchFamily="34" charset="0"/>
            </a:endParaRPr>
          </a:p>
          <a:p>
            <a:pPr marL="285750" marR="0" indent="-285750">
              <a:spcBef>
                <a:spcPts val="0"/>
              </a:spcBef>
              <a:spcAft>
                <a:spcPts val="0"/>
              </a:spcAft>
              <a:buFont typeface="Arial" panose="020B0604020202020204" pitchFamily="34" charset="0"/>
              <a:buChar char="•"/>
            </a:pPr>
            <a:r>
              <a:rPr lang="nl-NL" sz="1800" b="1" dirty="0">
                <a:effectLst/>
                <a:latin typeface="Calibri" panose="020F0502020204030204" pitchFamily="34" charset="0"/>
              </a:rPr>
              <a:t>Nu gaan jullie één idee in basis uitwerken.  </a:t>
            </a:r>
          </a:p>
          <a:p>
            <a:pPr marL="285750" marR="0" indent="-285750">
              <a:spcBef>
                <a:spcPts val="0"/>
              </a:spcBef>
              <a:spcAft>
                <a:spcPts val="0"/>
              </a:spcAft>
              <a:buFont typeface="Arial" panose="020B0604020202020204" pitchFamily="34" charset="0"/>
              <a:buChar char="•"/>
            </a:pPr>
            <a:r>
              <a:rPr lang="nl-NL" sz="1800" b="1" dirty="0">
                <a:effectLst/>
                <a:latin typeface="Calibri" panose="020F0502020204030204" pitchFamily="34" charset="0"/>
              </a:rPr>
              <a:t>Hoe kun je dit maken?</a:t>
            </a:r>
          </a:p>
          <a:p>
            <a:pPr marL="285750" marR="0" indent="-285750">
              <a:spcBef>
                <a:spcPts val="0"/>
              </a:spcBef>
              <a:spcAft>
                <a:spcPts val="0"/>
              </a:spcAft>
              <a:buFont typeface="Arial" panose="020B0604020202020204" pitchFamily="34" charset="0"/>
              <a:buChar char="•"/>
            </a:pPr>
            <a:r>
              <a:rPr lang="nl-NL" sz="1800" b="1" dirty="0">
                <a:effectLst/>
                <a:latin typeface="Calibri" panose="020F0502020204030204" pitchFamily="34" charset="0"/>
              </a:rPr>
              <a:t>Welke input en output heb je nodig?</a:t>
            </a:r>
          </a:p>
          <a:p>
            <a:pPr marL="285750" marR="0" indent="-285750">
              <a:spcBef>
                <a:spcPts val="0"/>
              </a:spcBef>
              <a:spcAft>
                <a:spcPts val="0"/>
              </a:spcAft>
              <a:buFont typeface="Arial" panose="020B0604020202020204" pitchFamily="34" charset="0"/>
              <a:buChar char="•"/>
            </a:pPr>
            <a:r>
              <a:rPr lang="nl-NL" sz="1800" b="1" dirty="0">
                <a:effectLst/>
                <a:latin typeface="Calibri" panose="020F0502020204030204" pitchFamily="34" charset="0"/>
              </a:rPr>
              <a:t>Wat voor materialen heb je nog meer nodig?</a:t>
            </a:r>
          </a:p>
        </p:txBody>
      </p:sp>
      <p:pic>
        <p:nvPicPr>
          <p:cNvPr id="10" name="Afbeelding 9">
            <a:extLst>
              <a:ext uri="{FF2B5EF4-FFF2-40B4-BE49-F238E27FC236}">
                <a16:creationId xmlns:a16="http://schemas.microsoft.com/office/drawing/2014/main" id="{910C30D2-969B-36F0-80BB-5A3ADE97209D}"/>
              </a:ext>
            </a:extLst>
          </p:cNvPr>
          <p:cNvPicPr>
            <a:picLocks noChangeAspect="1"/>
          </p:cNvPicPr>
          <p:nvPr/>
        </p:nvPicPr>
        <p:blipFill>
          <a:blip r:embed="rId3"/>
          <a:stretch>
            <a:fillRect/>
          </a:stretch>
        </p:blipFill>
        <p:spPr>
          <a:xfrm>
            <a:off x="5084064" y="787892"/>
            <a:ext cx="6066092" cy="5088651"/>
          </a:xfrm>
          <a:prstGeom prst="rect">
            <a:avLst/>
          </a:prstGeom>
        </p:spPr>
      </p:pic>
    </p:spTree>
    <p:extLst>
      <p:ext uri="{BB962C8B-B14F-4D97-AF65-F5344CB8AC3E}">
        <p14:creationId xmlns:p14="http://schemas.microsoft.com/office/powerpoint/2010/main" val="17025724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Afbeelding 19" descr="Afbeelding met tekst&#10;&#10;Automatisch gegenereerde beschrijving">
            <a:extLst>
              <a:ext uri="{FF2B5EF4-FFF2-40B4-BE49-F238E27FC236}">
                <a16:creationId xmlns:a16="http://schemas.microsoft.com/office/drawing/2014/main" id="{4E24373C-3621-4257-EEB1-6600F2250D6D}"/>
              </a:ext>
            </a:extLst>
          </p:cNvPr>
          <p:cNvPicPr>
            <a:picLocks noChangeAspect="1"/>
          </p:cNvPicPr>
          <p:nvPr/>
        </p:nvPicPr>
        <p:blipFill rotWithShape="1">
          <a:blip r:embed="rId3"/>
          <a:srcRect t="2471" b="3386"/>
          <a:stretch/>
        </p:blipFill>
        <p:spPr>
          <a:xfrm>
            <a:off x="1" y="0"/>
            <a:ext cx="12191999" cy="6857990"/>
          </a:xfrm>
          <a:prstGeom prst="rect">
            <a:avLst/>
          </a:prstGeom>
        </p:spPr>
      </p:pic>
      <p:pic>
        <p:nvPicPr>
          <p:cNvPr id="3" name="Afbeelding 2" descr="Afbeelding met tekst, binnen, items, verschillend&#10;&#10;Automatisch gegenereerde beschrijving">
            <a:extLst>
              <a:ext uri="{FF2B5EF4-FFF2-40B4-BE49-F238E27FC236}">
                <a16:creationId xmlns:a16="http://schemas.microsoft.com/office/drawing/2014/main" id="{1E92AB7C-855F-0A96-7BF7-728E729387F3}"/>
              </a:ext>
            </a:extLst>
          </p:cNvPr>
          <p:cNvPicPr>
            <a:picLocks noChangeAspect="1"/>
          </p:cNvPicPr>
          <p:nvPr/>
        </p:nvPicPr>
        <p:blipFill>
          <a:blip r:embed="rId4">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val="0"/>
              </a:ext>
            </a:extLst>
          </a:blip>
          <a:stretch>
            <a:fillRect/>
          </a:stretch>
        </p:blipFill>
        <p:spPr>
          <a:xfrm>
            <a:off x="1917954" y="160390"/>
            <a:ext cx="7945374" cy="6356299"/>
          </a:xfrm>
          <a:prstGeom prst="rect">
            <a:avLst/>
          </a:prstGeom>
        </p:spPr>
      </p:pic>
    </p:spTree>
    <p:extLst>
      <p:ext uri="{BB962C8B-B14F-4D97-AF65-F5344CB8AC3E}">
        <p14:creationId xmlns:p14="http://schemas.microsoft.com/office/powerpoint/2010/main" val="16119087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Afbeelding 19" descr="Afbeelding met tekst&#10;&#10;Automatisch gegenereerde beschrijving">
            <a:extLst>
              <a:ext uri="{FF2B5EF4-FFF2-40B4-BE49-F238E27FC236}">
                <a16:creationId xmlns:a16="http://schemas.microsoft.com/office/drawing/2014/main" id="{4E24373C-3621-4257-EEB1-6600F2250D6D}"/>
              </a:ext>
            </a:extLst>
          </p:cNvPr>
          <p:cNvPicPr>
            <a:picLocks noChangeAspect="1"/>
          </p:cNvPicPr>
          <p:nvPr/>
        </p:nvPicPr>
        <p:blipFill rotWithShape="1">
          <a:blip r:embed="rId3"/>
          <a:srcRect t="2471" b="3386"/>
          <a:stretch/>
        </p:blipFill>
        <p:spPr>
          <a:xfrm>
            <a:off x="1" y="0"/>
            <a:ext cx="12191999" cy="6857990"/>
          </a:xfrm>
          <a:prstGeom prst="rect">
            <a:avLst/>
          </a:prstGeom>
        </p:spPr>
      </p:pic>
      <p:pic>
        <p:nvPicPr>
          <p:cNvPr id="2" name="Afbeelding 1" descr="Afbeelding met tekst, papier, Papierprodcut, Afdrukken&#10;&#10;Automatisch gegenereerde beschrijving">
            <a:extLst>
              <a:ext uri="{FF2B5EF4-FFF2-40B4-BE49-F238E27FC236}">
                <a16:creationId xmlns:a16="http://schemas.microsoft.com/office/drawing/2014/main" id="{CCD29780-A4EB-C6E8-4387-8B6AF8768F7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23287" b="18978"/>
          <a:stretch/>
        </p:blipFill>
        <p:spPr>
          <a:xfrm>
            <a:off x="539636" y="121919"/>
            <a:ext cx="6300076" cy="3657601"/>
          </a:xfrm>
          <a:prstGeom prst="rect">
            <a:avLst/>
          </a:prstGeom>
        </p:spPr>
      </p:pic>
      <p:pic>
        <p:nvPicPr>
          <p:cNvPr id="4" name="Afbeelding 3" descr="Afbeelding met tekst, papier, Papierprodcut, Afdrukken&#10;&#10;Automatisch gegenereerde beschrijving">
            <a:extLst>
              <a:ext uri="{FF2B5EF4-FFF2-40B4-BE49-F238E27FC236}">
                <a16:creationId xmlns:a16="http://schemas.microsoft.com/office/drawing/2014/main" id="{11A951C2-5B8C-39A5-E2DA-8A76950E443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0723" b="14173"/>
          <a:stretch/>
        </p:blipFill>
        <p:spPr>
          <a:xfrm>
            <a:off x="5833745" y="60959"/>
            <a:ext cx="5032375" cy="3779520"/>
          </a:xfrm>
          <a:prstGeom prst="rect">
            <a:avLst/>
          </a:prstGeom>
        </p:spPr>
      </p:pic>
      <p:pic>
        <p:nvPicPr>
          <p:cNvPr id="5" name="Afbeelding 4" descr="Afbeelding met tekst, papier, Papierprodcut, handschrift&#10;&#10;Automatisch gegenereerde beschrijving">
            <a:extLst>
              <a:ext uri="{FF2B5EF4-FFF2-40B4-BE49-F238E27FC236}">
                <a16:creationId xmlns:a16="http://schemas.microsoft.com/office/drawing/2014/main" id="{04A06920-F0F6-1F60-0DA2-61A942AE1A94}"/>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13512" b="18578"/>
          <a:stretch/>
        </p:blipFill>
        <p:spPr>
          <a:xfrm>
            <a:off x="458470" y="3270914"/>
            <a:ext cx="5596249" cy="3417541"/>
          </a:xfrm>
          <a:prstGeom prst="rect">
            <a:avLst/>
          </a:prstGeom>
        </p:spPr>
      </p:pic>
      <p:pic>
        <p:nvPicPr>
          <p:cNvPr id="6" name="Afbeelding 5" descr="Afbeelding met tekst, papier, Papierprodcut, Afdrukken&#10;&#10;Automatisch gegenereerde beschrijving">
            <a:extLst>
              <a:ext uri="{FF2B5EF4-FFF2-40B4-BE49-F238E27FC236}">
                <a16:creationId xmlns:a16="http://schemas.microsoft.com/office/drawing/2014/main" id="{C2D8404D-6FC1-41E1-7BC9-908C017E712B}"/>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15289" b="15200"/>
          <a:stretch/>
        </p:blipFill>
        <p:spPr>
          <a:xfrm>
            <a:off x="5960433" y="3270914"/>
            <a:ext cx="5032374" cy="3321935"/>
          </a:xfrm>
          <a:prstGeom prst="rect">
            <a:avLst/>
          </a:prstGeom>
        </p:spPr>
      </p:pic>
    </p:spTree>
    <p:extLst>
      <p:ext uri="{BB962C8B-B14F-4D97-AF65-F5344CB8AC3E}">
        <p14:creationId xmlns:p14="http://schemas.microsoft.com/office/powerpoint/2010/main" val="36939125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Afbeelding 19" descr="Afbeelding met tekst&#10;&#10;Automatisch gegenereerde beschrijving">
            <a:extLst>
              <a:ext uri="{FF2B5EF4-FFF2-40B4-BE49-F238E27FC236}">
                <a16:creationId xmlns:a16="http://schemas.microsoft.com/office/drawing/2014/main" id="{4E24373C-3621-4257-EEB1-6600F2250D6D}"/>
              </a:ext>
            </a:extLst>
          </p:cNvPr>
          <p:cNvPicPr>
            <a:picLocks noChangeAspect="1"/>
          </p:cNvPicPr>
          <p:nvPr/>
        </p:nvPicPr>
        <p:blipFill rotWithShape="1">
          <a:blip r:embed="rId3"/>
          <a:srcRect t="2471" b="3386"/>
          <a:stretch/>
        </p:blipFill>
        <p:spPr>
          <a:xfrm>
            <a:off x="1" y="0"/>
            <a:ext cx="12191999" cy="6857990"/>
          </a:xfrm>
          <a:prstGeom prst="rect">
            <a:avLst/>
          </a:prstGeom>
        </p:spPr>
      </p:pic>
      <p:sp>
        <p:nvSpPr>
          <p:cNvPr id="3" name="Tekstvak 2">
            <a:extLst>
              <a:ext uri="{FF2B5EF4-FFF2-40B4-BE49-F238E27FC236}">
                <a16:creationId xmlns:a16="http://schemas.microsoft.com/office/drawing/2014/main" id="{FA847EAD-6A9B-6AC1-4576-67B2F8B3F22F}"/>
              </a:ext>
            </a:extLst>
          </p:cNvPr>
          <p:cNvSpPr txBox="1"/>
          <p:nvPr/>
        </p:nvSpPr>
        <p:spPr>
          <a:xfrm>
            <a:off x="1751182" y="1516096"/>
            <a:ext cx="9016714" cy="1569660"/>
          </a:xfrm>
          <a:prstGeom prst="rect">
            <a:avLst/>
          </a:prstGeom>
          <a:noFill/>
        </p:spPr>
        <p:txBody>
          <a:bodyPr wrap="square">
            <a:spAutoFit/>
          </a:bodyPr>
          <a:lstStyle/>
          <a:p>
            <a:r>
              <a:rPr lang="nl-NL" sz="9600" b="1" dirty="0">
                <a:solidFill>
                  <a:schemeClr val="bg1">
                    <a:lumMod val="95000"/>
                  </a:schemeClr>
                </a:solidFill>
              </a:rPr>
              <a:t>Presentatie les 1</a:t>
            </a:r>
          </a:p>
        </p:txBody>
      </p:sp>
      <p:sp>
        <p:nvSpPr>
          <p:cNvPr id="4" name="Rechthoek: afgeronde hoeken 3">
            <a:extLst>
              <a:ext uri="{FF2B5EF4-FFF2-40B4-BE49-F238E27FC236}">
                <a16:creationId xmlns:a16="http://schemas.microsoft.com/office/drawing/2014/main" id="{23226BD7-CDAB-4340-30A9-4385491A2A88}"/>
              </a:ext>
            </a:extLst>
          </p:cNvPr>
          <p:cNvSpPr/>
          <p:nvPr/>
        </p:nvSpPr>
        <p:spPr>
          <a:xfrm>
            <a:off x="1571625" y="3387414"/>
            <a:ext cx="8248650" cy="242887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t>Sla je micro:bit code goed op. Je kunt hem delen en mailen naar jezelf!</a:t>
            </a:r>
          </a:p>
        </p:txBody>
      </p:sp>
    </p:spTree>
    <p:extLst>
      <p:ext uri="{BB962C8B-B14F-4D97-AF65-F5344CB8AC3E}">
        <p14:creationId xmlns:p14="http://schemas.microsoft.com/office/powerpoint/2010/main" val="38101111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Afbeelding 19" descr="Afbeelding met tekst&#10;&#10;Automatisch gegenereerde beschrijving">
            <a:extLst>
              <a:ext uri="{FF2B5EF4-FFF2-40B4-BE49-F238E27FC236}">
                <a16:creationId xmlns:a16="http://schemas.microsoft.com/office/drawing/2014/main" id="{4E24373C-3621-4257-EEB1-6600F2250D6D}"/>
              </a:ext>
            </a:extLst>
          </p:cNvPr>
          <p:cNvPicPr>
            <a:picLocks noChangeAspect="1"/>
          </p:cNvPicPr>
          <p:nvPr/>
        </p:nvPicPr>
        <p:blipFill rotWithShape="1">
          <a:blip r:embed="rId3"/>
          <a:srcRect t="2471" b="3386"/>
          <a:stretch/>
        </p:blipFill>
        <p:spPr>
          <a:xfrm>
            <a:off x="1" y="0"/>
            <a:ext cx="12191999" cy="6857990"/>
          </a:xfrm>
          <a:prstGeom prst="rect">
            <a:avLst/>
          </a:prstGeom>
        </p:spPr>
      </p:pic>
      <p:sp>
        <p:nvSpPr>
          <p:cNvPr id="3" name="Tekstvak 2">
            <a:extLst>
              <a:ext uri="{FF2B5EF4-FFF2-40B4-BE49-F238E27FC236}">
                <a16:creationId xmlns:a16="http://schemas.microsoft.com/office/drawing/2014/main" id="{FA847EAD-6A9B-6AC1-4576-67B2F8B3F22F}"/>
              </a:ext>
            </a:extLst>
          </p:cNvPr>
          <p:cNvSpPr txBox="1"/>
          <p:nvPr/>
        </p:nvSpPr>
        <p:spPr>
          <a:xfrm>
            <a:off x="3717979" y="2644165"/>
            <a:ext cx="4545075" cy="1569660"/>
          </a:xfrm>
          <a:prstGeom prst="rect">
            <a:avLst/>
          </a:prstGeom>
          <a:noFill/>
        </p:spPr>
        <p:txBody>
          <a:bodyPr wrap="square">
            <a:spAutoFit/>
          </a:bodyPr>
          <a:lstStyle/>
          <a:p>
            <a:r>
              <a:rPr lang="nl-NL" sz="9600" b="1" dirty="0">
                <a:solidFill>
                  <a:schemeClr val="bg1">
                    <a:lumMod val="95000"/>
                  </a:schemeClr>
                </a:solidFill>
              </a:rPr>
              <a:t>Les 2</a:t>
            </a:r>
          </a:p>
        </p:txBody>
      </p:sp>
    </p:spTree>
    <p:extLst>
      <p:ext uri="{BB962C8B-B14F-4D97-AF65-F5344CB8AC3E}">
        <p14:creationId xmlns:p14="http://schemas.microsoft.com/office/powerpoint/2010/main" val="23575939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Afbeelding 19" descr="Afbeelding met tekst&#10;&#10;Automatisch gegenereerde beschrijving">
            <a:extLst>
              <a:ext uri="{FF2B5EF4-FFF2-40B4-BE49-F238E27FC236}">
                <a16:creationId xmlns:a16="http://schemas.microsoft.com/office/drawing/2014/main" id="{4E24373C-3621-4257-EEB1-6600F2250D6D}"/>
              </a:ext>
            </a:extLst>
          </p:cNvPr>
          <p:cNvPicPr>
            <a:picLocks noChangeAspect="1"/>
          </p:cNvPicPr>
          <p:nvPr/>
        </p:nvPicPr>
        <p:blipFill rotWithShape="1">
          <a:blip r:embed="rId4"/>
          <a:srcRect t="2471" b="3386"/>
          <a:stretch/>
        </p:blipFill>
        <p:spPr>
          <a:xfrm>
            <a:off x="-3717" y="-67723"/>
            <a:ext cx="12191999" cy="6857990"/>
          </a:xfrm>
          <a:prstGeom prst="rect">
            <a:avLst/>
          </a:prstGeom>
        </p:spPr>
      </p:pic>
      <p:sp>
        <p:nvSpPr>
          <p:cNvPr id="6" name="Tekstvak 5">
            <a:extLst>
              <a:ext uri="{FF2B5EF4-FFF2-40B4-BE49-F238E27FC236}">
                <a16:creationId xmlns:a16="http://schemas.microsoft.com/office/drawing/2014/main" id="{9015D480-B945-2455-15C8-85CF77203391}"/>
              </a:ext>
            </a:extLst>
          </p:cNvPr>
          <p:cNvSpPr txBox="1"/>
          <p:nvPr/>
        </p:nvSpPr>
        <p:spPr>
          <a:xfrm>
            <a:off x="3134360" y="3244334"/>
            <a:ext cx="6268720" cy="369332"/>
          </a:xfrm>
          <a:prstGeom prst="rect">
            <a:avLst/>
          </a:prstGeom>
          <a:noFill/>
        </p:spPr>
        <p:txBody>
          <a:bodyPr wrap="square">
            <a:spAutoFit/>
          </a:bodyPr>
          <a:lstStyle/>
          <a:p>
            <a:r>
              <a:rPr lang="nl-NL" sz="1800" b="1"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bit.ly/dobbelverhaal</a:t>
            </a:r>
            <a:endParaRPr lang="nl-NL" dirty="0"/>
          </a:p>
        </p:txBody>
      </p:sp>
      <p:pic>
        <p:nvPicPr>
          <p:cNvPr id="3" name="Onlinemedia 2" title="Knotsgekke uitvinder maakt alleen nutteloze dingen - RTL NIEUWS">
            <a:hlinkClick r:id="" action="ppaction://media"/>
            <a:extLst>
              <a:ext uri="{FF2B5EF4-FFF2-40B4-BE49-F238E27FC236}">
                <a16:creationId xmlns:a16="http://schemas.microsoft.com/office/drawing/2014/main" id="{5FDD8AFC-976B-BE28-945F-42B102E61F9E}"/>
              </a:ext>
            </a:extLst>
          </p:cNvPr>
          <p:cNvPicPr>
            <a:picLocks noRot="1" noChangeAspect="1"/>
          </p:cNvPicPr>
          <p:nvPr>
            <a:videoFile r:link="rId1"/>
          </p:nvPr>
        </p:nvPicPr>
        <p:blipFill>
          <a:blip r:embed="rId6"/>
          <a:stretch>
            <a:fillRect/>
          </a:stretch>
        </p:blipFill>
        <p:spPr>
          <a:xfrm>
            <a:off x="1733125" y="860936"/>
            <a:ext cx="8436788" cy="4766796"/>
          </a:xfrm>
          <a:prstGeom prst="rect">
            <a:avLst/>
          </a:prstGeom>
        </p:spPr>
      </p:pic>
    </p:spTree>
    <p:extLst>
      <p:ext uri="{BB962C8B-B14F-4D97-AF65-F5344CB8AC3E}">
        <p14:creationId xmlns:p14="http://schemas.microsoft.com/office/powerpoint/2010/main" val="516269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694FE7-C628-65A3-2CD9-01953096E0B5}"/>
              </a:ext>
            </a:extLst>
          </p:cNvPr>
          <p:cNvSpPr>
            <a:spLocks noGrp="1"/>
          </p:cNvSpPr>
          <p:nvPr>
            <p:ph type="title"/>
          </p:nvPr>
        </p:nvSpPr>
        <p:spPr/>
        <p:txBody>
          <a:bodyPr/>
          <a:lstStyle/>
          <a:p>
            <a:endParaRPr lang="nl-NL"/>
          </a:p>
        </p:txBody>
      </p:sp>
      <p:pic>
        <p:nvPicPr>
          <p:cNvPr id="4" name="Tijdelijke aanduiding voor inhoud 3" descr="Afbeelding met tekst, schermopname, Rechthoek, whiteboard">
            <a:extLst>
              <a:ext uri="{FF2B5EF4-FFF2-40B4-BE49-F238E27FC236}">
                <a16:creationId xmlns:a16="http://schemas.microsoft.com/office/drawing/2014/main" id="{FEC73375-A078-35CB-4E7A-19AC195BDA84}"/>
              </a:ext>
            </a:extLst>
          </p:cNvPr>
          <p:cNvPicPr>
            <a:picLocks noGrp="1" noChangeAspect="1"/>
          </p:cNvPicPr>
          <p:nvPr>
            <p:ph idx="1"/>
          </p:nvPr>
        </p:nvPicPr>
        <p:blipFill>
          <a:blip r:embed="rId2"/>
          <a:stretch>
            <a:fillRect/>
          </a:stretch>
        </p:blipFill>
        <p:spPr>
          <a:xfrm>
            <a:off x="0" y="0"/>
            <a:ext cx="12192796" cy="6856557"/>
          </a:xfrm>
        </p:spPr>
      </p:pic>
      <p:sp>
        <p:nvSpPr>
          <p:cNvPr id="3" name="Tekstvak 2">
            <a:extLst>
              <a:ext uri="{FF2B5EF4-FFF2-40B4-BE49-F238E27FC236}">
                <a16:creationId xmlns:a16="http://schemas.microsoft.com/office/drawing/2014/main" id="{096F6616-B32E-AD8E-ADCE-8581A307F477}"/>
              </a:ext>
            </a:extLst>
          </p:cNvPr>
          <p:cNvSpPr txBox="1"/>
          <p:nvPr/>
        </p:nvSpPr>
        <p:spPr>
          <a:xfrm>
            <a:off x="1002595" y="1341380"/>
            <a:ext cx="10351205" cy="3046988"/>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nl-NL" sz="3200" b="1" dirty="0"/>
              <a:t>Wat hebben we de vorige keer gedaan?</a:t>
            </a:r>
          </a:p>
          <a:p>
            <a:pPr marL="285750" indent="-285750">
              <a:buFont typeface="Arial" panose="020B0604020202020204" pitchFamily="34" charset="0"/>
              <a:buChar char="•"/>
            </a:pPr>
            <a:r>
              <a:rPr lang="nl-NL" sz="3200" b="1" dirty="0"/>
              <a:t>Iedereen kan verder met zijn project.</a:t>
            </a:r>
          </a:p>
          <a:p>
            <a:pPr marL="285750" indent="-285750">
              <a:buFont typeface="Arial" panose="020B0604020202020204" pitchFamily="34" charset="0"/>
              <a:buChar char="•"/>
            </a:pPr>
            <a:r>
              <a:rPr lang="nl-NL" sz="3200" b="1" dirty="0"/>
              <a:t>Schrijf op je ontwerpcanvas wat je nog nodig hebt aan materiaal en of je dit thuis hebt.</a:t>
            </a:r>
          </a:p>
          <a:p>
            <a:pPr marL="285750" indent="-285750">
              <a:buFont typeface="Arial" panose="020B0604020202020204" pitchFamily="34" charset="0"/>
              <a:buChar char="•"/>
            </a:pPr>
            <a:r>
              <a:rPr lang="nl-NL" sz="3200" b="1" dirty="0"/>
              <a:t>Fijn als je dit materiaal meeneemt.</a:t>
            </a:r>
            <a:endParaRPr lang="nl-NL" sz="3200" b="1" dirty="0">
              <a:cs typeface="Calibri"/>
            </a:endParaRPr>
          </a:p>
          <a:p>
            <a:endParaRPr lang="nl-NL" sz="3200" b="1" dirty="0"/>
          </a:p>
        </p:txBody>
      </p:sp>
    </p:spTree>
    <p:extLst>
      <p:ext uri="{BB962C8B-B14F-4D97-AF65-F5344CB8AC3E}">
        <p14:creationId xmlns:p14="http://schemas.microsoft.com/office/powerpoint/2010/main" val="19958052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694FE7-C628-65A3-2CD9-01953096E0B5}"/>
              </a:ext>
            </a:extLst>
          </p:cNvPr>
          <p:cNvSpPr>
            <a:spLocks noGrp="1"/>
          </p:cNvSpPr>
          <p:nvPr>
            <p:ph type="title"/>
          </p:nvPr>
        </p:nvSpPr>
        <p:spPr/>
        <p:txBody>
          <a:bodyPr/>
          <a:lstStyle/>
          <a:p>
            <a:endParaRPr lang="nl-NL"/>
          </a:p>
        </p:txBody>
      </p:sp>
      <p:pic>
        <p:nvPicPr>
          <p:cNvPr id="4" name="Tijdelijke aanduiding voor inhoud 3" descr="Afbeelding met tekst, schermopname, Rechthoek, whiteboard">
            <a:extLst>
              <a:ext uri="{FF2B5EF4-FFF2-40B4-BE49-F238E27FC236}">
                <a16:creationId xmlns:a16="http://schemas.microsoft.com/office/drawing/2014/main" id="{FEC73375-A078-35CB-4E7A-19AC195BDA84}"/>
              </a:ext>
            </a:extLst>
          </p:cNvPr>
          <p:cNvPicPr>
            <a:picLocks noGrp="1" noChangeAspect="1"/>
          </p:cNvPicPr>
          <p:nvPr>
            <p:ph idx="1"/>
          </p:nvPr>
        </p:nvPicPr>
        <p:blipFill>
          <a:blip r:embed="rId2"/>
          <a:stretch>
            <a:fillRect/>
          </a:stretch>
        </p:blipFill>
        <p:spPr>
          <a:xfrm>
            <a:off x="-398" y="1443"/>
            <a:ext cx="12192796" cy="6856557"/>
          </a:xfrm>
        </p:spPr>
      </p:pic>
      <p:sp>
        <p:nvSpPr>
          <p:cNvPr id="5" name="Tekstvak 4">
            <a:extLst>
              <a:ext uri="{FF2B5EF4-FFF2-40B4-BE49-F238E27FC236}">
                <a16:creationId xmlns:a16="http://schemas.microsoft.com/office/drawing/2014/main" id="{6B885865-C441-B5BC-C601-7AF907E105B7}"/>
              </a:ext>
            </a:extLst>
          </p:cNvPr>
          <p:cNvSpPr txBox="1"/>
          <p:nvPr/>
        </p:nvSpPr>
        <p:spPr>
          <a:xfrm>
            <a:off x="1391166" y="592431"/>
            <a:ext cx="9593826" cy="3847207"/>
          </a:xfrm>
          <a:prstGeom prst="rect">
            <a:avLst/>
          </a:prstGeom>
          <a:noFill/>
        </p:spPr>
        <p:txBody>
          <a:bodyPr wrap="square" lIns="91440" tIns="45720" rIns="91440" bIns="45720" anchor="t">
            <a:spAutoFit/>
          </a:bodyPr>
          <a:lstStyle/>
          <a:p>
            <a:pPr marL="0" marR="0">
              <a:spcBef>
                <a:spcPts val="0"/>
              </a:spcBef>
              <a:spcAft>
                <a:spcPts val="0"/>
              </a:spcAft>
            </a:pPr>
            <a:r>
              <a:rPr lang="nl-NL" sz="4400" b="1" dirty="0"/>
              <a:t>Maken</a:t>
            </a:r>
            <a:endParaRPr lang="nl-NL" b="1" dirty="0">
              <a:latin typeface="Calibri" panose="020F0502020204030204" pitchFamily="34" charset="0"/>
            </a:endParaRPr>
          </a:p>
          <a:p>
            <a:pPr marL="285750" indent="-285750">
              <a:buFont typeface="Arial" panose="020B0604020202020204" pitchFamily="34" charset="0"/>
              <a:buChar char="•"/>
            </a:pPr>
            <a:r>
              <a:rPr lang="nl-NL" sz="2000" dirty="0">
                <a:effectLst/>
                <a:latin typeface="Calibri"/>
                <a:cs typeface="Calibri"/>
              </a:rPr>
              <a:t>Je gaat je idee nu maken en echt aan de slag met de micro:bit en de verschillende componenten.</a:t>
            </a:r>
            <a:r>
              <a:rPr lang="nl-NL" sz="2000" dirty="0">
                <a:latin typeface="Calibri"/>
                <a:cs typeface="Calibri"/>
              </a:rPr>
              <a:t> </a:t>
            </a:r>
            <a:endParaRPr lang="nl-NL" sz="2000" dirty="0">
              <a:effectLst/>
              <a:latin typeface="Calibri" panose="020F0502020204030204" pitchFamily="34" charset="0"/>
              <a:cs typeface="Calibri"/>
            </a:endParaRPr>
          </a:p>
          <a:p>
            <a:pPr marL="285750" indent="-285750">
              <a:buFont typeface="Arial" panose="020B0604020202020204" pitchFamily="34" charset="0"/>
              <a:buChar char="•"/>
            </a:pPr>
            <a:r>
              <a:rPr lang="nl-NL" sz="2000" dirty="0">
                <a:effectLst/>
                <a:latin typeface="Calibri"/>
                <a:cs typeface="Calibri"/>
              </a:rPr>
              <a:t>Gebruik hiervoor </a:t>
            </a:r>
            <a:r>
              <a:rPr lang="nl-NL" sz="2000" dirty="0">
                <a:effectLst/>
                <a:latin typeface="Calibri"/>
                <a:cs typeface="Calibri"/>
                <a:hlinkClick r:id="rId3">
                  <a:extLst>
                    <a:ext uri="{A12FA001-AC4F-418D-AE19-62706E023703}">
                      <ahyp:hlinkClr xmlns:ahyp="http://schemas.microsoft.com/office/drawing/2018/hyperlinkcolor" val="tx"/>
                    </a:ext>
                  </a:extLst>
                </a:hlinkClick>
              </a:rPr>
              <a:t>het ontwerpcanvas.</a:t>
            </a:r>
            <a:r>
              <a:rPr lang="nl-NL" sz="2000" dirty="0">
                <a:effectLst/>
                <a:latin typeface="Calibri"/>
                <a:cs typeface="Calibri"/>
              </a:rPr>
              <a:t> Je maakt eerst een kleine tekening van je ontwerp en </a:t>
            </a:r>
            <a:r>
              <a:rPr lang="nl-NL" sz="2000" dirty="0">
                <a:latin typeface="Calibri"/>
                <a:cs typeface="Calibri"/>
              </a:rPr>
              <a:t>gaat opschrijven</a:t>
            </a:r>
            <a:r>
              <a:rPr lang="nl-NL" sz="2000" dirty="0">
                <a:effectLst/>
                <a:latin typeface="Calibri"/>
                <a:cs typeface="Calibri"/>
              </a:rPr>
              <a:t> welke materialen je nodig hebt.</a:t>
            </a:r>
            <a:r>
              <a:rPr lang="nl-NL" sz="2000" dirty="0">
                <a:latin typeface="Calibri"/>
                <a:cs typeface="Calibri"/>
              </a:rPr>
              <a:t> </a:t>
            </a:r>
            <a:endParaRPr lang="nl-NL" sz="2000" dirty="0">
              <a:effectLst/>
              <a:latin typeface="Calibri" panose="020F0502020204030204" pitchFamily="34" charset="0"/>
              <a:cs typeface="Calibri"/>
            </a:endParaRPr>
          </a:p>
          <a:p>
            <a:pPr marL="285750" marR="0" indent="-285750">
              <a:spcBef>
                <a:spcPts val="0"/>
              </a:spcBef>
              <a:spcAft>
                <a:spcPts val="0"/>
              </a:spcAft>
              <a:buFont typeface="Arial" panose="020B0604020202020204" pitchFamily="34" charset="0"/>
              <a:buChar char="•"/>
            </a:pPr>
            <a:r>
              <a:rPr lang="nl-NL" sz="2000" dirty="0">
                <a:effectLst/>
                <a:latin typeface="Calibri"/>
                <a:cs typeface="Calibri"/>
              </a:rPr>
              <a:t>Gebruik zoveel mogelijk eenvoudige materialen en middelen, het is maar een prototype en je eerste versie. Als het nog niet helemaal is wat jullie in gedachten hebben, dan geeft dat niet. Je kunt het later altijd nog verbeteren.</a:t>
            </a:r>
          </a:p>
          <a:p>
            <a:pPr marL="285750" indent="-285750">
              <a:buFont typeface="Arial" panose="020B0604020202020204" pitchFamily="34" charset="0"/>
              <a:buChar char="•"/>
            </a:pPr>
            <a:r>
              <a:rPr lang="nl-NL" sz="2000" dirty="0">
                <a:effectLst/>
                <a:latin typeface="Calibri"/>
                <a:cs typeface="Calibri"/>
              </a:rPr>
              <a:t>Als jullie in een groepje werken is het handig dat twee personen het prototype gaan maken en twee </a:t>
            </a:r>
            <a:r>
              <a:rPr lang="nl-NL" sz="2000" dirty="0">
                <a:latin typeface="Calibri"/>
                <a:cs typeface="Calibri"/>
              </a:rPr>
              <a:t>anderen die zich</a:t>
            </a:r>
            <a:r>
              <a:rPr lang="nl-NL" sz="2000" dirty="0">
                <a:effectLst/>
                <a:latin typeface="Calibri"/>
                <a:cs typeface="Calibri"/>
              </a:rPr>
              <a:t> over de programmeercodes buigen van de </a:t>
            </a:r>
            <a:r>
              <a:rPr lang="nl-NL" sz="2000" dirty="0" err="1">
                <a:effectLst/>
                <a:latin typeface="Calibri"/>
                <a:cs typeface="Calibri"/>
              </a:rPr>
              <a:t>micro:bit</a:t>
            </a:r>
            <a:r>
              <a:rPr lang="nl-NL" sz="2000" dirty="0">
                <a:effectLst/>
                <a:latin typeface="Calibri"/>
                <a:cs typeface="Calibri"/>
              </a:rPr>
              <a:t>. Houd in gedachten dat het niet helemaal af hoeft te zijn.</a:t>
            </a:r>
          </a:p>
        </p:txBody>
      </p:sp>
      <p:pic>
        <p:nvPicPr>
          <p:cNvPr id="8" name="Afbeelding 7">
            <a:extLst>
              <a:ext uri="{FF2B5EF4-FFF2-40B4-BE49-F238E27FC236}">
                <a16:creationId xmlns:a16="http://schemas.microsoft.com/office/drawing/2014/main" id="{A74DAE49-20DC-A974-F506-634D49DA0095}"/>
              </a:ext>
            </a:extLst>
          </p:cNvPr>
          <p:cNvPicPr>
            <a:picLocks noChangeAspect="1"/>
          </p:cNvPicPr>
          <p:nvPr/>
        </p:nvPicPr>
        <p:blipFill>
          <a:blip r:embed="rId4"/>
          <a:stretch>
            <a:fillRect/>
          </a:stretch>
        </p:blipFill>
        <p:spPr>
          <a:xfrm>
            <a:off x="8401439" y="4151232"/>
            <a:ext cx="2578600" cy="1721586"/>
          </a:xfrm>
          <a:prstGeom prst="rect">
            <a:avLst/>
          </a:prstGeom>
        </p:spPr>
      </p:pic>
    </p:spTree>
    <p:extLst>
      <p:ext uri="{BB962C8B-B14F-4D97-AF65-F5344CB8AC3E}">
        <p14:creationId xmlns:p14="http://schemas.microsoft.com/office/powerpoint/2010/main" val="195932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694FE7-C628-65A3-2CD9-01953096E0B5}"/>
              </a:ext>
            </a:extLst>
          </p:cNvPr>
          <p:cNvSpPr>
            <a:spLocks noGrp="1"/>
          </p:cNvSpPr>
          <p:nvPr>
            <p:ph type="title"/>
          </p:nvPr>
        </p:nvSpPr>
        <p:spPr/>
        <p:txBody>
          <a:bodyPr/>
          <a:lstStyle/>
          <a:p>
            <a:endParaRPr lang="nl-NL"/>
          </a:p>
        </p:txBody>
      </p:sp>
      <p:pic>
        <p:nvPicPr>
          <p:cNvPr id="4" name="Tijdelijke aanduiding voor inhoud 3" descr="Afbeelding met tekst, schermopname, Rechthoek, whiteboard">
            <a:extLst>
              <a:ext uri="{FF2B5EF4-FFF2-40B4-BE49-F238E27FC236}">
                <a16:creationId xmlns:a16="http://schemas.microsoft.com/office/drawing/2014/main" id="{FEC73375-A078-35CB-4E7A-19AC195BDA84}"/>
              </a:ext>
            </a:extLst>
          </p:cNvPr>
          <p:cNvPicPr>
            <a:picLocks noGrp="1" noChangeAspect="1"/>
          </p:cNvPicPr>
          <p:nvPr>
            <p:ph idx="1"/>
          </p:nvPr>
        </p:nvPicPr>
        <p:blipFill>
          <a:blip r:embed="rId2"/>
          <a:stretch>
            <a:fillRect/>
          </a:stretch>
        </p:blipFill>
        <p:spPr>
          <a:xfrm>
            <a:off x="0" y="0"/>
            <a:ext cx="12192796" cy="6856557"/>
          </a:xfrm>
        </p:spPr>
      </p:pic>
      <p:sp>
        <p:nvSpPr>
          <p:cNvPr id="8" name="Tekstvak 7">
            <a:extLst>
              <a:ext uri="{FF2B5EF4-FFF2-40B4-BE49-F238E27FC236}">
                <a16:creationId xmlns:a16="http://schemas.microsoft.com/office/drawing/2014/main" id="{30E859D7-1396-D3AB-D397-7E1B66343DE2}"/>
              </a:ext>
            </a:extLst>
          </p:cNvPr>
          <p:cNvSpPr txBox="1"/>
          <p:nvPr/>
        </p:nvSpPr>
        <p:spPr>
          <a:xfrm>
            <a:off x="2686050" y="2055813"/>
            <a:ext cx="6096000" cy="2154436"/>
          </a:xfrm>
          <a:prstGeom prst="rect">
            <a:avLst/>
          </a:prstGeom>
          <a:noFill/>
        </p:spPr>
        <p:txBody>
          <a:bodyPr wrap="square" lIns="91440" tIns="45720" rIns="91440" bIns="45720" anchor="t">
            <a:spAutoFit/>
          </a:bodyPr>
          <a:lstStyle/>
          <a:p>
            <a:pPr fontAlgn="base"/>
            <a:r>
              <a:rPr lang="nl-NL" sz="4400" b="1" dirty="0">
                <a:solidFill>
                  <a:srgbClr val="2E74B5"/>
                </a:solidFill>
                <a:latin typeface="Calibri"/>
                <a:ea typeface="Calibri" panose="020F0502020204030204" pitchFamily="34" charset="0"/>
                <a:cs typeface="Calibri"/>
              </a:rPr>
              <a:t>Websites</a:t>
            </a:r>
            <a:r>
              <a:rPr lang="nl-NL" sz="4400" b="1" dirty="0">
                <a:solidFill>
                  <a:srgbClr val="2E74B5"/>
                </a:solidFill>
                <a:effectLst/>
                <a:latin typeface="Calibri"/>
                <a:ea typeface="Calibri" panose="020F0502020204030204" pitchFamily="34" charset="0"/>
                <a:cs typeface="Calibri"/>
              </a:rPr>
              <a:t> met tips?</a:t>
            </a:r>
            <a:endParaRPr lang="nl-NL" sz="4400" dirty="0">
              <a:effectLst/>
              <a:latin typeface="Calibri"/>
              <a:ea typeface="Times New Roman" panose="02020603050405020304" pitchFamily="18" charset="0"/>
              <a:cs typeface="Calibri"/>
            </a:endParaRPr>
          </a:p>
          <a:p>
            <a:pPr marL="342900" lvl="0" indent="-342900" fontAlgn="base">
              <a:buFont typeface="Symbol" panose="05050102010706020507" pitchFamily="18" charset="2"/>
              <a:buChar char=""/>
            </a:pPr>
            <a:r>
              <a:rPr lang="nl-NL" sz="1800" b="1" u="sng" dirty="0">
                <a:solidFill>
                  <a:srgbClr val="2E74B5"/>
                </a:solidFill>
                <a:effectLst/>
                <a:latin typeface="Calibri" panose="020F0502020204030204" pitchFamily="34" charset="0"/>
                <a:ea typeface="Calibri" panose="020F0502020204030204" pitchFamily="34" charset="0"/>
                <a:hlinkClick r:id="rId3"/>
              </a:rPr>
              <a:t>https://microbit101.nl/</a:t>
            </a:r>
            <a:endParaRPr lang="nl-NL" sz="1800" dirty="0">
              <a:effectLst/>
              <a:latin typeface="Times New Roman" panose="02020603050405020304" pitchFamily="18" charset="0"/>
              <a:ea typeface="Times New Roman" panose="02020603050405020304" pitchFamily="18" charset="0"/>
            </a:endParaRPr>
          </a:p>
          <a:p>
            <a:pPr marL="342900" lvl="0" indent="-342900" fontAlgn="base">
              <a:buFont typeface="Symbol" panose="05050102010706020507" pitchFamily="18" charset="2"/>
              <a:buChar char=""/>
            </a:pPr>
            <a:r>
              <a:rPr lang="nl-NL" sz="1800" b="1" u="sng" dirty="0">
                <a:solidFill>
                  <a:srgbClr val="2E74B5"/>
                </a:solidFill>
                <a:effectLst/>
                <a:latin typeface="Calibri" panose="020F0502020204030204" pitchFamily="34" charset="0"/>
                <a:ea typeface="Calibri" panose="020F0502020204030204" pitchFamily="34" charset="0"/>
                <a:hlinkClick r:id="rId4"/>
              </a:rPr>
              <a:t>https://makecode.microbit.org/</a:t>
            </a:r>
            <a:endParaRPr lang="nl-NL" sz="1800" dirty="0">
              <a:effectLst/>
              <a:latin typeface="Times New Roman" panose="02020603050405020304" pitchFamily="18" charset="0"/>
              <a:ea typeface="Times New Roman" panose="02020603050405020304" pitchFamily="18" charset="0"/>
            </a:endParaRPr>
          </a:p>
          <a:p>
            <a:pPr marL="342900" lvl="0" indent="-342900" fontAlgn="base">
              <a:buFont typeface="Symbol" panose="05050102010706020507" pitchFamily="18" charset="2"/>
              <a:buChar char=""/>
            </a:pPr>
            <a:r>
              <a:rPr lang="nl-NL" sz="1800" b="1" u="sng" dirty="0">
                <a:solidFill>
                  <a:srgbClr val="2E74B5"/>
                </a:solidFill>
                <a:effectLst/>
                <a:latin typeface="Calibri" panose="020F0502020204030204" pitchFamily="34" charset="0"/>
                <a:ea typeface="Calibri" panose="020F0502020204030204" pitchFamily="34" charset="0"/>
                <a:hlinkClick r:id="rId5"/>
              </a:rPr>
              <a:t>https://www.skillsdojo.nl/microcomputer-uitvinden/</a:t>
            </a:r>
            <a:r>
              <a:rPr lang="nl-NL" sz="1800" b="1" dirty="0">
                <a:solidFill>
                  <a:srgbClr val="2E74B5"/>
                </a:solidFill>
                <a:effectLst/>
                <a:latin typeface="Calibri" panose="020F0502020204030204" pitchFamily="34" charset="0"/>
                <a:ea typeface="Calibri" panose="020F0502020204030204" pitchFamily="34" charset="0"/>
              </a:rPr>
              <a:t> </a:t>
            </a:r>
            <a:endParaRPr lang="nl-NL" sz="1800" dirty="0">
              <a:effectLst/>
              <a:latin typeface="Times New Roman" panose="02020603050405020304" pitchFamily="18" charset="0"/>
              <a:ea typeface="Times New Roman" panose="02020603050405020304" pitchFamily="18" charset="0"/>
            </a:endParaRPr>
          </a:p>
          <a:p>
            <a:pPr marL="342900" lvl="0" indent="-342900" fontAlgn="base">
              <a:buFont typeface="Symbol" panose="05050102010706020507" pitchFamily="18" charset="2"/>
              <a:buChar char=""/>
            </a:pPr>
            <a:r>
              <a:rPr lang="nl-NL" sz="1800" b="1" u="sng" dirty="0">
                <a:solidFill>
                  <a:srgbClr val="2E74B5"/>
                </a:solidFill>
                <a:effectLst/>
                <a:latin typeface="Calibri" panose="020F0502020204030204" pitchFamily="34" charset="0"/>
                <a:ea typeface="Calibri" panose="020F0502020204030204" pitchFamily="34" charset="0"/>
                <a:hlinkClick r:id="rId6"/>
              </a:rPr>
              <a:t>https://microbit101.nl/10-basis-microbit-projecten/</a:t>
            </a:r>
            <a:r>
              <a:rPr lang="nl-NL" sz="1800" b="1" dirty="0">
                <a:solidFill>
                  <a:srgbClr val="2E74B5"/>
                </a:solidFill>
                <a:effectLst/>
                <a:latin typeface="Calibri" panose="020F0502020204030204" pitchFamily="34" charset="0"/>
                <a:ea typeface="Calibri" panose="020F0502020204030204" pitchFamily="34" charset="0"/>
              </a:rPr>
              <a:t> </a:t>
            </a:r>
            <a:endParaRPr lang="nl-NL" sz="1800" dirty="0">
              <a:effectLst/>
              <a:latin typeface="Times New Roman" panose="02020603050405020304" pitchFamily="18" charset="0"/>
              <a:ea typeface="Times New Roman" panose="02020603050405020304" pitchFamily="18" charset="0"/>
            </a:endParaRPr>
          </a:p>
          <a:p>
            <a:pPr marL="342900" lvl="0" indent="-342900" fontAlgn="base">
              <a:buFont typeface="Symbol" panose="05050102010706020507" pitchFamily="18" charset="2"/>
              <a:buChar char=""/>
            </a:pPr>
            <a:r>
              <a:rPr lang="nl-NL" sz="1800" b="1" dirty="0">
                <a:solidFill>
                  <a:srgbClr val="2E74B5"/>
                </a:solidFill>
                <a:effectLst/>
                <a:latin typeface="Calibri" panose="020F0502020204030204" pitchFamily="34" charset="0"/>
                <a:ea typeface="Calibri" panose="020F0502020204030204" pitchFamily="34" charset="0"/>
                <a:hlinkClick r:id="rId7"/>
              </a:rPr>
              <a:t>https://demicrobit.com/programmacodes/</a:t>
            </a:r>
            <a:r>
              <a:rPr lang="nl-NL" sz="1800" b="1" dirty="0">
                <a:solidFill>
                  <a:srgbClr val="2E74B5"/>
                </a:solidFill>
                <a:effectLst/>
                <a:latin typeface="Calibri" panose="020F0502020204030204" pitchFamily="34" charset="0"/>
                <a:ea typeface="Calibri" panose="020F0502020204030204" pitchFamily="34" charset="0"/>
              </a:rPr>
              <a:t> </a:t>
            </a:r>
            <a:endParaRPr lang="nl-NL"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9129490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Afbeelding 19" descr="Afbeelding met tekst&#10;&#10;Automatisch gegenereerde beschrijving">
            <a:extLst>
              <a:ext uri="{FF2B5EF4-FFF2-40B4-BE49-F238E27FC236}">
                <a16:creationId xmlns:a16="http://schemas.microsoft.com/office/drawing/2014/main" id="{4E24373C-3621-4257-EEB1-6600F2250D6D}"/>
              </a:ext>
            </a:extLst>
          </p:cNvPr>
          <p:cNvPicPr>
            <a:picLocks noChangeAspect="1"/>
          </p:cNvPicPr>
          <p:nvPr/>
        </p:nvPicPr>
        <p:blipFill rotWithShape="1">
          <a:blip r:embed="rId3"/>
          <a:srcRect t="2471" b="3386"/>
          <a:stretch/>
        </p:blipFill>
        <p:spPr>
          <a:xfrm>
            <a:off x="1" y="0"/>
            <a:ext cx="12191999" cy="6857990"/>
          </a:xfrm>
          <a:prstGeom prst="rect">
            <a:avLst/>
          </a:prstGeom>
        </p:spPr>
      </p:pic>
      <p:sp>
        <p:nvSpPr>
          <p:cNvPr id="3" name="Tekstvak 2">
            <a:extLst>
              <a:ext uri="{FF2B5EF4-FFF2-40B4-BE49-F238E27FC236}">
                <a16:creationId xmlns:a16="http://schemas.microsoft.com/office/drawing/2014/main" id="{FA847EAD-6A9B-6AC1-4576-67B2F8B3F22F}"/>
              </a:ext>
            </a:extLst>
          </p:cNvPr>
          <p:cNvSpPr txBox="1"/>
          <p:nvPr/>
        </p:nvSpPr>
        <p:spPr>
          <a:xfrm>
            <a:off x="1751182" y="1516096"/>
            <a:ext cx="9016714" cy="1569660"/>
          </a:xfrm>
          <a:prstGeom prst="rect">
            <a:avLst/>
          </a:prstGeom>
          <a:noFill/>
        </p:spPr>
        <p:txBody>
          <a:bodyPr wrap="square">
            <a:spAutoFit/>
          </a:bodyPr>
          <a:lstStyle/>
          <a:p>
            <a:r>
              <a:rPr lang="nl-NL" sz="9600" b="1" dirty="0">
                <a:solidFill>
                  <a:schemeClr val="bg1">
                    <a:lumMod val="95000"/>
                  </a:schemeClr>
                </a:solidFill>
              </a:rPr>
              <a:t>Presentatie les 2</a:t>
            </a:r>
          </a:p>
        </p:txBody>
      </p:sp>
      <p:sp>
        <p:nvSpPr>
          <p:cNvPr id="4" name="Rechthoek: afgeronde hoeken 3">
            <a:extLst>
              <a:ext uri="{FF2B5EF4-FFF2-40B4-BE49-F238E27FC236}">
                <a16:creationId xmlns:a16="http://schemas.microsoft.com/office/drawing/2014/main" id="{23226BD7-CDAB-4340-30A9-4385491A2A88}"/>
              </a:ext>
            </a:extLst>
          </p:cNvPr>
          <p:cNvSpPr/>
          <p:nvPr/>
        </p:nvSpPr>
        <p:spPr>
          <a:xfrm>
            <a:off x="1571625" y="3387414"/>
            <a:ext cx="8248650" cy="242887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t>Schrijf op wat jullie nog moeten doen en/of meenemen. Verdeel de taken. </a:t>
            </a:r>
          </a:p>
        </p:txBody>
      </p:sp>
    </p:spTree>
    <p:extLst>
      <p:ext uri="{BB962C8B-B14F-4D97-AF65-F5344CB8AC3E}">
        <p14:creationId xmlns:p14="http://schemas.microsoft.com/office/powerpoint/2010/main" val="10076889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Afbeelding 19" descr="Afbeelding met tekst&#10;&#10;Automatisch gegenereerde beschrijving">
            <a:extLst>
              <a:ext uri="{FF2B5EF4-FFF2-40B4-BE49-F238E27FC236}">
                <a16:creationId xmlns:a16="http://schemas.microsoft.com/office/drawing/2014/main" id="{4E24373C-3621-4257-EEB1-6600F2250D6D}"/>
              </a:ext>
            </a:extLst>
          </p:cNvPr>
          <p:cNvPicPr>
            <a:picLocks noChangeAspect="1"/>
          </p:cNvPicPr>
          <p:nvPr/>
        </p:nvPicPr>
        <p:blipFill rotWithShape="1">
          <a:blip r:embed="rId3"/>
          <a:srcRect t="2471" b="3386"/>
          <a:stretch/>
        </p:blipFill>
        <p:spPr>
          <a:xfrm>
            <a:off x="1" y="0"/>
            <a:ext cx="12191999" cy="6857990"/>
          </a:xfrm>
          <a:prstGeom prst="rect">
            <a:avLst/>
          </a:prstGeom>
        </p:spPr>
      </p:pic>
      <p:sp>
        <p:nvSpPr>
          <p:cNvPr id="3" name="Tekstvak 2">
            <a:extLst>
              <a:ext uri="{FF2B5EF4-FFF2-40B4-BE49-F238E27FC236}">
                <a16:creationId xmlns:a16="http://schemas.microsoft.com/office/drawing/2014/main" id="{FA847EAD-6A9B-6AC1-4576-67B2F8B3F22F}"/>
              </a:ext>
            </a:extLst>
          </p:cNvPr>
          <p:cNvSpPr txBox="1"/>
          <p:nvPr/>
        </p:nvSpPr>
        <p:spPr>
          <a:xfrm>
            <a:off x="3717979" y="2644165"/>
            <a:ext cx="4545075" cy="1569660"/>
          </a:xfrm>
          <a:prstGeom prst="rect">
            <a:avLst/>
          </a:prstGeom>
          <a:noFill/>
        </p:spPr>
        <p:txBody>
          <a:bodyPr wrap="square">
            <a:spAutoFit/>
          </a:bodyPr>
          <a:lstStyle/>
          <a:p>
            <a:r>
              <a:rPr lang="nl-NL" sz="9600" b="1" dirty="0">
                <a:solidFill>
                  <a:schemeClr val="bg1">
                    <a:lumMod val="95000"/>
                  </a:schemeClr>
                </a:solidFill>
              </a:rPr>
              <a:t>Les 3</a:t>
            </a:r>
          </a:p>
        </p:txBody>
      </p:sp>
    </p:spTree>
    <p:extLst>
      <p:ext uri="{BB962C8B-B14F-4D97-AF65-F5344CB8AC3E}">
        <p14:creationId xmlns:p14="http://schemas.microsoft.com/office/powerpoint/2010/main" val="27470283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Afbeelding 19" descr="Afbeelding met tekst&#10;&#10;Automatisch gegenereerde beschrijving">
            <a:extLst>
              <a:ext uri="{FF2B5EF4-FFF2-40B4-BE49-F238E27FC236}">
                <a16:creationId xmlns:a16="http://schemas.microsoft.com/office/drawing/2014/main" id="{4E24373C-3621-4257-EEB1-6600F2250D6D}"/>
              </a:ext>
            </a:extLst>
          </p:cNvPr>
          <p:cNvPicPr>
            <a:picLocks noChangeAspect="1"/>
          </p:cNvPicPr>
          <p:nvPr/>
        </p:nvPicPr>
        <p:blipFill rotWithShape="1">
          <a:blip r:embed="rId4"/>
          <a:srcRect t="2471" b="3386"/>
          <a:stretch/>
        </p:blipFill>
        <p:spPr>
          <a:xfrm>
            <a:off x="1" y="0"/>
            <a:ext cx="12191999" cy="6857990"/>
          </a:xfrm>
          <a:prstGeom prst="rect">
            <a:avLst/>
          </a:prstGeom>
        </p:spPr>
      </p:pic>
      <p:pic>
        <p:nvPicPr>
          <p:cNvPr id="2" name="Onlinemedia 1" title="10 Amazing Inventions By Kids You Didn't Know About">
            <a:hlinkClick r:id="" action="ppaction://media"/>
            <a:extLst>
              <a:ext uri="{FF2B5EF4-FFF2-40B4-BE49-F238E27FC236}">
                <a16:creationId xmlns:a16="http://schemas.microsoft.com/office/drawing/2014/main" id="{B26FA3F0-5246-BA14-B14A-481A8CADA5B7}"/>
              </a:ext>
            </a:extLst>
          </p:cNvPr>
          <p:cNvPicPr>
            <a:picLocks noRot="1" noChangeAspect="1"/>
          </p:cNvPicPr>
          <p:nvPr>
            <a:videoFile r:link="rId1"/>
          </p:nvPr>
        </p:nvPicPr>
        <p:blipFill>
          <a:blip r:embed="rId5"/>
          <a:stretch>
            <a:fillRect/>
          </a:stretch>
        </p:blipFill>
        <p:spPr>
          <a:xfrm>
            <a:off x="1520824" y="1076325"/>
            <a:ext cx="8928101" cy="5044389"/>
          </a:xfrm>
          <a:prstGeom prst="rect">
            <a:avLst/>
          </a:prstGeom>
        </p:spPr>
      </p:pic>
    </p:spTree>
    <p:extLst>
      <p:ext uri="{BB962C8B-B14F-4D97-AF65-F5344CB8AC3E}">
        <p14:creationId xmlns:p14="http://schemas.microsoft.com/office/powerpoint/2010/main" val="3451135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694FE7-C628-65A3-2CD9-01953096E0B5}"/>
              </a:ext>
            </a:extLst>
          </p:cNvPr>
          <p:cNvSpPr>
            <a:spLocks noGrp="1"/>
          </p:cNvSpPr>
          <p:nvPr>
            <p:ph type="title"/>
          </p:nvPr>
        </p:nvSpPr>
        <p:spPr/>
        <p:txBody>
          <a:bodyPr/>
          <a:lstStyle/>
          <a:p>
            <a:endParaRPr lang="nl-NL"/>
          </a:p>
        </p:txBody>
      </p:sp>
      <p:pic>
        <p:nvPicPr>
          <p:cNvPr id="4" name="Tijdelijke aanduiding voor inhoud 3" descr="Afbeelding met tekst, schermopname, Rechthoek, whiteboard">
            <a:extLst>
              <a:ext uri="{FF2B5EF4-FFF2-40B4-BE49-F238E27FC236}">
                <a16:creationId xmlns:a16="http://schemas.microsoft.com/office/drawing/2014/main" id="{FEC73375-A078-35CB-4E7A-19AC195BDA84}"/>
              </a:ext>
            </a:extLst>
          </p:cNvPr>
          <p:cNvPicPr>
            <a:picLocks noGrp="1" noChangeAspect="1"/>
          </p:cNvPicPr>
          <p:nvPr>
            <p:ph idx="1"/>
          </p:nvPr>
        </p:nvPicPr>
        <p:blipFill>
          <a:blip r:embed="rId2"/>
          <a:stretch>
            <a:fillRect/>
          </a:stretch>
        </p:blipFill>
        <p:spPr>
          <a:xfrm>
            <a:off x="0" y="0"/>
            <a:ext cx="12192796" cy="6856557"/>
          </a:xfrm>
        </p:spPr>
      </p:pic>
      <p:sp>
        <p:nvSpPr>
          <p:cNvPr id="3" name="Tekstvak 2">
            <a:extLst>
              <a:ext uri="{FF2B5EF4-FFF2-40B4-BE49-F238E27FC236}">
                <a16:creationId xmlns:a16="http://schemas.microsoft.com/office/drawing/2014/main" id="{096F6616-B32E-AD8E-ADCE-8581A307F477}"/>
              </a:ext>
            </a:extLst>
          </p:cNvPr>
          <p:cNvSpPr txBox="1"/>
          <p:nvPr/>
        </p:nvSpPr>
        <p:spPr>
          <a:xfrm>
            <a:off x="1002595" y="1341380"/>
            <a:ext cx="10351205" cy="3046988"/>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nl-NL" sz="3200" b="1" dirty="0"/>
              <a:t>Wat hebben we de vorige keer gedaan?</a:t>
            </a:r>
          </a:p>
          <a:p>
            <a:pPr marL="285750" indent="-285750">
              <a:buFont typeface="Arial" panose="020B0604020202020204" pitchFamily="34" charset="0"/>
              <a:buChar char="•"/>
            </a:pPr>
            <a:r>
              <a:rPr lang="nl-NL" sz="3200" b="1" dirty="0"/>
              <a:t>Iedereen kan verder met zijn project.</a:t>
            </a:r>
          </a:p>
          <a:p>
            <a:pPr marL="285750" indent="-285750">
              <a:buFont typeface="Arial" panose="020B0604020202020204" pitchFamily="34" charset="0"/>
              <a:buChar char="•"/>
            </a:pPr>
            <a:r>
              <a:rPr lang="nl-NL" sz="3200" b="1" dirty="0"/>
              <a:t>Schrijf op je ontwerpcanvas wat je nog nodig hebt aan materiaal en of je dit thuis hebt.</a:t>
            </a:r>
          </a:p>
          <a:p>
            <a:pPr marL="285750" indent="-285750">
              <a:buFont typeface="Arial" panose="020B0604020202020204" pitchFamily="34" charset="0"/>
              <a:buChar char="•"/>
            </a:pPr>
            <a:r>
              <a:rPr lang="nl-NL" sz="3200" b="1" dirty="0"/>
              <a:t>Fijn als je dit dan meeneemt naar school.</a:t>
            </a:r>
            <a:endParaRPr lang="nl-NL" sz="3200" b="1" dirty="0">
              <a:cs typeface="Calibri"/>
            </a:endParaRPr>
          </a:p>
          <a:p>
            <a:endParaRPr lang="nl-NL" sz="3200" b="1" dirty="0"/>
          </a:p>
        </p:txBody>
      </p:sp>
    </p:spTree>
    <p:extLst>
      <p:ext uri="{BB962C8B-B14F-4D97-AF65-F5344CB8AC3E}">
        <p14:creationId xmlns:p14="http://schemas.microsoft.com/office/powerpoint/2010/main" val="12155811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694FE7-C628-65A3-2CD9-01953096E0B5}"/>
              </a:ext>
            </a:extLst>
          </p:cNvPr>
          <p:cNvSpPr>
            <a:spLocks noGrp="1"/>
          </p:cNvSpPr>
          <p:nvPr>
            <p:ph type="title"/>
          </p:nvPr>
        </p:nvSpPr>
        <p:spPr/>
        <p:txBody>
          <a:bodyPr/>
          <a:lstStyle/>
          <a:p>
            <a:endParaRPr lang="nl-NL"/>
          </a:p>
        </p:txBody>
      </p:sp>
      <p:pic>
        <p:nvPicPr>
          <p:cNvPr id="4" name="Tijdelijke aanduiding voor inhoud 3" descr="Afbeelding met tekst, schermopname, Rechthoek, whiteboard">
            <a:extLst>
              <a:ext uri="{FF2B5EF4-FFF2-40B4-BE49-F238E27FC236}">
                <a16:creationId xmlns:a16="http://schemas.microsoft.com/office/drawing/2014/main" id="{FEC73375-A078-35CB-4E7A-19AC195BDA84}"/>
              </a:ext>
            </a:extLst>
          </p:cNvPr>
          <p:cNvPicPr>
            <a:picLocks noGrp="1" noChangeAspect="1"/>
          </p:cNvPicPr>
          <p:nvPr>
            <p:ph idx="1"/>
          </p:nvPr>
        </p:nvPicPr>
        <p:blipFill>
          <a:blip r:embed="rId2"/>
          <a:stretch>
            <a:fillRect/>
          </a:stretch>
        </p:blipFill>
        <p:spPr>
          <a:xfrm>
            <a:off x="-398" y="1443"/>
            <a:ext cx="12192796" cy="6856557"/>
          </a:xfrm>
        </p:spPr>
      </p:pic>
      <p:sp>
        <p:nvSpPr>
          <p:cNvPr id="5" name="Tekstvak 4">
            <a:extLst>
              <a:ext uri="{FF2B5EF4-FFF2-40B4-BE49-F238E27FC236}">
                <a16:creationId xmlns:a16="http://schemas.microsoft.com/office/drawing/2014/main" id="{6B885865-C441-B5BC-C601-7AF907E105B7}"/>
              </a:ext>
            </a:extLst>
          </p:cNvPr>
          <p:cNvSpPr txBox="1"/>
          <p:nvPr/>
        </p:nvSpPr>
        <p:spPr>
          <a:xfrm>
            <a:off x="1390768" y="750927"/>
            <a:ext cx="9593826" cy="2616101"/>
          </a:xfrm>
          <a:prstGeom prst="rect">
            <a:avLst/>
          </a:prstGeom>
          <a:noFill/>
        </p:spPr>
        <p:txBody>
          <a:bodyPr wrap="square" lIns="91440" tIns="45720" rIns="91440" bIns="45720" anchor="t">
            <a:spAutoFit/>
          </a:bodyPr>
          <a:lstStyle/>
          <a:p>
            <a:pPr marL="0" marR="0">
              <a:spcBef>
                <a:spcPts val="0"/>
              </a:spcBef>
              <a:spcAft>
                <a:spcPts val="0"/>
              </a:spcAft>
            </a:pPr>
            <a:r>
              <a:rPr lang="nl-NL" sz="4400" b="1" dirty="0"/>
              <a:t>Testen</a:t>
            </a:r>
            <a:endParaRPr lang="nl-NL" b="1" dirty="0">
              <a:latin typeface="Calibri" panose="020F0502020204030204" pitchFamily="34" charset="0"/>
            </a:endParaRPr>
          </a:p>
          <a:p>
            <a:pPr marL="285750" marR="0" indent="-285750">
              <a:spcBef>
                <a:spcPts val="0"/>
              </a:spcBef>
              <a:spcAft>
                <a:spcPts val="0"/>
              </a:spcAft>
              <a:buFont typeface="Arial" panose="020B0604020202020204" pitchFamily="34" charset="0"/>
              <a:buChar char="•"/>
            </a:pPr>
            <a:r>
              <a:rPr lang="nl-NL" sz="2000" b="1" dirty="0">
                <a:effectLst/>
                <a:latin typeface="Calibri"/>
                <a:cs typeface="Calibri"/>
              </a:rPr>
              <a:t>Als je prototype klaar is, dan ga je het natuurlijk testen. Schrijf op (op je canvas) wat er wel of niet goed aan is.</a:t>
            </a:r>
          </a:p>
          <a:p>
            <a:pPr marL="285750" marR="0" indent="-285750">
              <a:spcBef>
                <a:spcPts val="0"/>
              </a:spcBef>
              <a:spcAft>
                <a:spcPts val="0"/>
              </a:spcAft>
              <a:buFont typeface="Arial" panose="020B0604020202020204" pitchFamily="34" charset="0"/>
              <a:buChar char="•"/>
            </a:pPr>
            <a:r>
              <a:rPr lang="nl-NL" sz="2000" b="1" dirty="0">
                <a:effectLst/>
                <a:latin typeface="Calibri"/>
                <a:cs typeface="Calibri"/>
              </a:rPr>
              <a:t>Misschien moet je de code nog wat bijstellen, of hier en daar wat extra tape zetten of andere aanpassingen doen.</a:t>
            </a:r>
          </a:p>
          <a:p>
            <a:pPr marL="285750" marR="0" indent="-285750">
              <a:spcBef>
                <a:spcPts val="0"/>
              </a:spcBef>
              <a:spcAft>
                <a:spcPts val="0"/>
              </a:spcAft>
              <a:buFont typeface="Arial" panose="020B0604020202020204" pitchFamily="34" charset="0"/>
              <a:buChar char="•"/>
            </a:pPr>
            <a:r>
              <a:rPr lang="nl-NL" sz="2000" b="1" dirty="0">
                <a:effectLst/>
                <a:latin typeface="Calibri"/>
                <a:cs typeface="Calibri"/>
              </a:rPr>
              <a:t>Als het niet lukt, dan weet je in ieder geval wat niet werkt. Je moet dan proberen hoe het wel gaat werken</a:t>
            </a:r>
            <a:r>
              <a:rPr lang="nl-NL" sz="2000" dirty="0">
                <a:effectLst/>
                <a:latin typeface="Calibri"/>
                <a:cs typeface="Calibri"/>
              </a:rPr>
              <a:t> </a:t>
            </a:r>
            <a:r>
              <a:rPr lang="nl-NL" sz="2000" b="1" dirty="0">
                <a:effectLst/>
                <a:latin typeface="Calibri"/>
                <a:cs typeface="Calibri"/>
              </a:rPr>
              <a:t>(FAIL = First </a:t>
            </a:r>
            <a:r>
              <a:rPr lang="nl-NL" sz="2000" b="1" err="1">
                <a:effectLst/>
                <a:latin typeface="Calibri"/>
                <a:cs typeface="Calibri"/>
              </a:rPr>
              <a:t>Attempt</a:t>
            </a:r>
            <a:r>
              <a:rPr lang="nl-NL" sz="2000" b="1" dirty="0">
                <a:effectLst/>
                <a:latin typeface="Calibri"/>
                <a:cs typeface="Calibri"/>
              </a:rPr>
              <a:t> In Learning).</a:t>
            </a:r>
          </a:p>
        </p:txBody>
      </p:sp>
      <p:pic>
        <p:nvPicPr>
          <p:cNvPr id="7" name="Afbeelding 6" descr="Afbeelding met kleding, persoon, Menselijk gezicht, Leren&#10;&#10;Automatisch gegenereerde beschrijving">
            <a:extLst>
              <a:ext uri="{FF2B5EF4-FFF2-40B4-BE49-F238E27FC236}">
                <a16:creationId xmlns:a16="http://schemas.microsoft.com/office/drawing/2014/main" id="{4CB47763-D229-5BFD-0BC1-DD4E632D4A7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03909" y="3176293"/>
            <a:ext cx="3580683" cy="2862557"/>
          </a:xfrm>
          <a:prstGeom prst="rect">
            <a:avLst/>
          </a:prstGeom>
          <a:noFill/>
          <a:ln>
            <a:noFill/>
          </a:ln>
        </p:spPr>
      </p:pic>
    </p:spTree>
    <p:extLst>
      <p:ext uri="{BB962C8B-B14F-4D97-AF65-F5344CB8AC3E}">
        <p14:creationId xmlns:p14="http://schemas.microsoft.com/office/powerpoint/2010/main" val="21892820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694FE7-C628-65A3-2CD9-01953096E0B5}"/>
              </a:ext>
            </a:extLst>
          </p:cNvPr>
          <p:cNvSpPr>
            <a:spLocks noGrp="1"/>
          </p:cNvSpPr>
          <p:nvPr>
            <p:ph type="title"/>
          </p:nvPr>
        </p:nvSpPr>
        <p:spPr/>
        <p:txBody>
          <a:bodyPr/>
          <a:lstStyle/>
          <a:p>
            <a:endParaRPr lang="nl-NL"/>
          </a:p>
        </p:txBody>
      </p:sp>
      <p:pic>
        <p:nvPicPr>
          <p:cNvPr id="4" name="Tijdelijke aanduiding voor inhoud 3" descr="Afbeelding met tekst, schermopname, Rechthoek, whiteboard">
            <a:extLst>
              <a:ext uri="{FF2B5EF4-FFF2-40B4-BE49-F238E27FC236}">
                <a16:creationId xmlns:a16="http://schemas.microsoft.com/office/drawing/2014/main" id="{FEC73375-A078-35CB-4E7A-19AC195BDA84}"/>
              </a:ext>
            </a:extLst>
          </p:cNvPr>
          <p:cNvPicPr>
            <a:picLocks noGrp="1" noChangeAspect="1"/>
          </p:cNvPicPr>
          <p:nvPr>
            <p:ph idx="1"/>
          </p:nvPr>
        </p:nvPicPr>
        <p:blipFill>
          <a:blip r:embed="rId2"/>
          <a:stretch>
            <a:fillRect/>
          </a:stretch>
        </p:blipFill>
        <p:spPr>
          <a:xfrm>
            <a:off x="0" y="0"/>
            <a:ext cx="12192796" cy="6856557"/>
          </a:xfrm>
        </p:spPr>
      </p:pic>
      <p:sp>
        <p:nvSpPr>
          <p:cNvPr id="8" name="Tekstvak 7">
            <a:extLst>
              <a:ext uri="{FF2B5EF4-FFF2-40B4-BE49-F238E27FC236}">
                <a16:creationId xmlns:a16="http://schemas.microsoft.com/office/drawing/2014/main" id="{30E859D7-1396-D3AB-D397-7E1B66343DE2}"/>
              </a:ext>
            </a:extLst>
          </p:cNvPr>
          <p:cNvSpPr txBox="1"/>
          <p:nvPr/>
        </p:nvSpPr>
        <p:spPr>
          <a:xfrm>
            <a:off x="2686050" y="2055813"/>
            <a:ext cx="6096000" cy="2154436"/>
          </a:xfrm>
          <a:prstGeom prst="rect">
            <a:avLst/>
          </a:prstGeom>
          <a:noFill/>
        </p:spPr>
        <p:txBody>
          <a:bodyPr wrap="square" lIns="91440" tIns="45720" rIns="91440" bIns="45720" anchor="t">
            <a:spAutoFit/>
          </a:bodyPr>
          <a:lstStyle/>
          <a:p>
            <a:pPr fontAlgn="base"/>
            <a:r>
              <a:rPr lang="nl-NL" sz="4400" b="1" dirty="0">
                <a:solidFill>
                  <a:srgbClr val="2E74B5"/>
                </a:solidFill>
                <a:latin typeface="Calibri"/>
                <a:ea typeface="Calibri" panose="020F0502020204030204" pitchFamily="34" charset="0"/>
                <a:cs typeface="Calibri"/>
              </a:rPr>
              <a:t>Websites</a:t>
            </a:r>
            <a:r>
              <a:rPr lang="nl-NL" sz="4400" b="1" dirty="0">
                <a:solidFill>
                  <a:srgbClr val="2E74B5"/>
                </a:solidFill>
                <a:effectLst/>
                <a:latin typeface="Calibri"/>
                <a:ea typeface="Calibri" panose="020F0502020204030204" pitchFamily="34" charset="0"/>
                <a:cs typeface="Calibri"/>
              </a:rPr>
              <a:t> met tips?</a:t>
            </a:r>
            <a:endParaRPr lang="nl-NL" sz="4400" dirty="0">
              <a:effectLst/>
              <a:latin typeface="Calibri"/>
              <a:ea typeface="Times New Roman" panose="02020603050405020304" pitchFamily="18" charset="0"/>
              <a:cs typeface="Calibri"/>
            </a:endParaRPr>
          </a:p>
          <a:p>
            <a:pPr marL="342900" lvl="0" indent="-342900" fontAlgn="base">
              <a:buFont typeface="Symbol" panose="05050102010706020507" pitchFamily="18" charset="2"/>
              <a:buChar char=""/>
            </a:pPr>
            <a:r>
              <a:rPr lang="nl-NL" sz="1800" b="1" u="sng" dirty="0">
                <a:solidFill>
                  <a:srgbClr val="2E74B5"/>
                </a:solidFill>
                <a:effectLst/>
                <a:latin typeface="Calibri" panose="020F0502020204030204" pitchFamily="34" charset="0"/>
                <a:ea typeface="Calibri" panose="020F0502020204030204" pitchFamily="34" charset="0"/>
                <a:hlinkClick r:id="rId3"/>
              </a:rPr>
              <a:t>https://microbit101.nl/</a:t>
            </a:r>
            <a:endParaRPr lang="nl-NL" sz="1800" dirty="0">
              <a:effectLst/>
              <a:latin typeface="Times New Roman" panose="02020603050405020304" pitchFamily="18" charset="0"/>
              <a:ea typeface="Times New Roman" panose="02020603050405020304" pitchFamily="18" charset="0"/>
            </a:endParaRPr>
          </a:p>
          <a:p>
            <a:pPr marL="342900" lvl="0" indent="-342900" fontAlgn="base">
              <a:buFont typeface="Symbol" panose="05050102010706020507" pitchFamily="18" charset="2"/>
              <a:buChar char=""/>
            </a:pPr>
            <a:r>
              <a:rPr lang="nl-NL" sz="1800" b="1" u="sng" dirty="0">
                <a:solidFill>
                  <a:srgbClr val="2E74B5"/>
                </a:solidFill>
                <a:effectLst/>
                <a:latin typeface="Calibri" panose="020F0502020204030204" pitchFamily="34" charset="0"/>
                <a:ea typeface="Calibri" panose="020F0502020204030204" pitchFamily="34" charset="0"/>
                <a:hlinkClick r:id="rId4"/>
              </a:rPr>
              <a:t>https://makecode.microbit.org/</a:t>
            </a:r>
            <a:endParaRPr lang="nl-NL" sz="1800" dirty="0">
              <a:effectLst/>
              <a:latin typeface="Times New Roman" panose="02020603050405020304" pitchFamily="18" charset="0"/>
              <a:ea typeface="Times New Roman" panose="02020603050405020304" pitchFamily="18" charset="0"/>
            </a:endParaRPr>
          </a:p>
          <a:p>
            <a:pPr marL="342900" lvl="0" indent="-342900" fontAlgn="base">
              <a:buFont typeface="Symbol" panose="05050102010706020507" pitchFamily="18" charset="2"/>
              <a:buChar char=""/>
            </a:pPr>
            <a:r>
              <a:rPr lang="nl-NL" sz="1800" b="1" u="sng" dirty="0">
                <a:solidFill>
                  <a:srgbClr val="2E74B5"/>
                </a:solidFill>
                <a:effectLst/>
                <a:latin typeface="Calibri" panose="020F0502020204030204" pitchFamily="34" charset="0"/>
                <a:ea typeface="Calibri" panose="020F0502020204030204" pitchFamily="34" charset="0"/>
                <a:hlinkClick r:id="rId5"/>
              </a:rPr>
              <a:t>https://www.skillsdojo.nl/microcomputer-uitvinden/</a:t>
            </a:r>
            <a:r>
              <a:rPr lang="nl-NL" sz="1800" b="1" dirty="0">
                <a:solidFill>
                  <a:srgbClr val="2E74B5"/>
                </a:solidFill>
                <a:effectLst/>
                <a:latin typeface="Calibri" panose="020F0502020204030204" pitchFamily="34" charset="0"/>
                <a:ea typeface="Calibri" panose="020F0502020204030204" pitchFamily="34" charset="0"/>
              </a:rPr>
              <a:t> </a:t>
            </a:r>
            <a:endParaRPr lang="nl-NL" sz="1800" dirty="0">
              <a:effectLst/>
              <a:latin typeface="Times New Roman" panose="02020603050405020304" pitchFamily="18" charset="0"/>
              <a:ea typeface="Times New Roman" panose="02020603050405020304" pitchFamily="18" charset="0"/>
            </a:endParaRPr>
          </a:p>
          <a:p>
            <a:pPr marL="342900" lvl="0" indent="-342900" fontAlgn="base">
              <a:buFont typeface="Symbol" panose="05050102010706020507" pitchFamily="18" charset="2"/>
              <a:buChar char=""/>
            </a:pPr>
            <a:r>
              <a:rPr lang="nl-NL" sz="1800" b="1" u="sng" dirty="0">
                <a:solidFill>
                  <a:srgbClr val="2E74B5"/>
                </a:solidFill>
                <a:effectLst/>
                <a:latin typeface="Calibri" panose="020F0502020204030204" pitchFamily="34" charset="0"/>
                <a:ea typeface="Calibri" panose="020F0502020204030204" pitchFamily="34" charset="0"/>
                <a:hlinkClick r:id="rId6"/>
              </a:rPr>
              <a:t>https://microbit101.nl/10-basis-microbit-projecten/</a:t>
            </a:r>
            <a:r>
              <a:rPr lang="nl-NL" sz="1800" b="1" dirty="0">
                <a:solidFill>
                  <a:srgbClr val="2E74B5"/>
                </a:solidFill>
                <a:effectLst/>
                <a:latin typeface="Calibri" panose="020F0502020204030204" pitchFamily="34" charset="0"/>
                <a:ea typeface="Calibri" panose="020F0502020204030204" pitchFamily="34" charset="0"/>
              </a:rPr>
              <a:t> </a:t>
            </a:r>
            <a:endParaRPr lang="nl-NL" sz="1800" dirty="0">
              <a:effectLst/>
              <a:latin typeface="Times New Roman" panose="02020603050405020304" pitchFamily="18" charset="0"/>
              <a:ea typeface="Times New Roman" panose="02020603050405020304" pitchFamily="18" charset="0"/>
            </a:endParaRPr>
          </a:p>
          <a:p>
            <a:pPr marL="342900" lvl="0" indent="-342900" fontAlgn="base">
              <a:buFont typeface="Symbol" panose="05050102010706020507" pitchFamily="18" charset="2"/>
              <a:buChar char=""/>
            </a:pPr>
            <a:r>
              <a:rPr lang="nl-NL" sz="1800" b="1" dirty="0">
                <a:solidFill>
                  <a:srgbClr val="2E74B5"/>
                </a:solidFill>
                <a:effectLst/>
                <a:latin typeface="Calibri" panose="020F0502020204030204" pitchFamily="34" charset="0"/>
                <a:ea typeface="Calibri" panose="020F0502020204030204" pitchFamily="34" charset="0"/>
                <a:hlinkClick r:id="rId7"/>
              </a:rPr>
              <a:t>https://demicrobit.com/programmacodes/</a:t>
            </a:r>
            <a:r>
              <a:rPr lang="nl-NL" sz="1800" b="1" dirty="0">
                <a:solidFill>
                  <a:srgbClr val="2E74B5"/>
                </a:solidFill>
                <a:effectLst/>
                <a:latin typeface="Calibri" panose="020F0502020204030204" pitchFamily="34" charset="0"/>
                <a:ea typeface="Calibri" panose="020F0502020204030204" pitchFamily="34" charset="0"/>
              </a:rPr>
              <a:t> </a:t>
            </a:r>
            <a:endParaRPr lang="nl-NL"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893330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Afbeelding 19" descr="Afbeelding met tekst&#10;&#10;Automatisch gegenereerde beschrijving">
            <a:extLst>
              <a:ext uri="{FF2B5EF4-FFF2-40B4-BE49-F238E27FC236}">
                <a16:creationId xmlns:a16="http://schemas.microsoft.com/office/drawing/2014/main" id="{4E24373C-3621-4257-EEB1-6600F2250D6D}"/>
              </a:ext>
            </a:extLst>
          </p:cNvPr>
          <p:cNvPicPr>
            <a:picLocks noChangeAspect="1"/>
          </p:cNvPicPr>
          <p:nvPr/>
        </p:nvPicPr>
        <p:blipFill rotWithShape="1">
          <a:blip r:embed="rId3"/>
          <a:srcRect t="2471" b="3386"/>
          <a:stretch/>
        </p:blipFill>
        <p:spPr>
          <a:xfrm>
            <a:off x="1" y="0"/>
            <a:ext cx="12191999" cy="6857990"/>
          </a:xfrm>
          <a:prstGeom prst="rect">
            <a:avLst/>
          </a:prstGeom>
        </p:spPr>
      </p:pic>
      <p:sp>
        <p:nvSpPr>
          <p:cNvPr id="3" name="Tekstvak 2">
            <a:extLst>
              <a:ext uri="{FF2B5EF4-FFF2-40B4-BE49-F238E27FC236}">
                <a16:creationId xmlns:a16="http://schemas.microsoft.com/office/drawing/2014/main" id="{FA847EAD-6A9B-6AC1-4576-67B2F8B3F22F}"/>
              </a:ext>
            </a:extLst>
          </p:cNvPr>
          <p:cNvSpPr txBox="1"/>
          <p:nvPr/>
        </p:nvSpPr>
        <p:spPr>
          <a:xfrm>
            <a:off x="1751182" y="1516096"/>
            <a:ext cx="9016714" cy="1569660"/>
          </a:xfrm>
          <a:prstGeom prst="rect">
            <a:avLst/>
          </a:prstGeom>
          <a:noFill/>
        </p:spPr>
        <p:txBody>
          <a:bodyPr wrap="square">
            <a:spAutoFit/>
          </a:bodyPr>
          <a:lstStyle/>
          <a:p>
            <a:r>
              <a:rPr lang="nl-NL" sz="9600" b="1" dirty="0">
                <a:solidFill>
                  <a:schemeClr val="bg1">
                    <a:lumMod val="95000"/>
                  </a:schemeClr>
                </a:solidFill>
              </a:rPr>
              <a:t>Presentatie les 3</a:t>
            </a:r>
          </a:p>
        </p:txBody>
      </p:sp>
      <p:sp>
        <p:nvSpPr>
          <p:cNvPr id="4" name="Rechthoek: afgeronde hoeken 3">
            <a:extLst>
              <a:ext uri="{FF2B5EF4-FFF2-40B4-BE49-F238E27FC236}">
                <a16:creationId xmlns:a16="http://schemas.microsoft.com/office/drawing/2014/main" id="{23226BD7-CDAB-4340-30A9-4385491A2A88}"/>
              </a:ext>
            </a:extLst>
          </p:cNvPr>
          <p:cNvSpPr/>
          <p:nvPr/>
        </p:nvSpPr>
        <p:spPr>
          <a:xfrm>
            <a:off x="1571625" y="3387414"/>
            <a:ext cx="8248650" cy="242887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l-NL" dirty="0"/>
              <a:t>Volgende keer heb je maar 30 minuten om het project af te maken en het canvas in te vullen. Daarna moet je de filmpjes maken en naar elkaars project kijken en presenteren. </a:t>
            </a:r>
          </a:p>
        </p:txBody>
      </p:sp>
    </p:spTree>
    <p:extLst>
      <p:ext uri="{BB962C8B-B14F-4D97-AF65-F5344CB8AC3E}">
        <p14:creationId xmlns:p14="http://schemas.microsoft.com/office/powerpoint/2010/main" val="24658967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Afbeelding 19" descr="Afbeelding met tekst&#10;&#10;Automatisch gegenereerde beschrijving">
            <a:extLst>
              <a:ext uri="{FF2B5EF4-FFF2-40B4-BE49-F238E27FC236}">
                <a16:creationId xmlns:a16="http://schemas.microsoft.com/office/drawing/2014/main" id="{4E24373C-3621-4257-EEB1-6600F2250D6D}"/>
              </a:ext>
            </a:extLst>
          </p:cNvPr>
          <p:cNvPicPr>
            <a:picLocks noChangeAspect="1"/>
          </p:cNvPicPr>
          <p:nvPr/>
        </p:nvPicPr>
        <p:blipFill rotWithShape="1">
          <a:blip r:embed="rId3"/>
          <a:srcRect t="2471" b="3386"/>
          <a:stretch/>
        </p:blipFill>
        <p:spPr>
          <a:xfrm>
            <a:off x="1" y="0"/>
            <a:ext cx="12191999" cy="6857990"/>
          </a:xfrm>
          <a:prstGeom prst="rect">
            <a:avLst/>
          </a:prstGeom>
        </p:spPr>
      </p:pic>
      <p:sp>
        <p:nvSpPr>
          <p:cNvPr id="3" name="Tekstvak 2">
            <a:extLst>
              <a:ext uri="{FF2B5EF4-FFF2-40B4-BE49-F238E27FC236}">
                <a16:creationId xmlns:a16="http://schemas.microsoft.com/office/drawing/2014/main" id="{FA847EAD-6A9B-6AC1-4576-67B2F8B3F22F}"/>
              </a:ext>
            </a:extLst>
          </p:cNvPr>
          <p:cNvSpPr txBox="1"/>
          <p:nvPr/>
        </p:nvSpPr>
        <p:spPr>
          <a:xfrm>
            <a:off x="3717979" y="2644165"/>
            <a:ext cx="4545075" cy="1569660"/>
          </a:xfrm>
          <a:prstGeom prst="rect">
            <a:avLst/>
          </a:prstGeom>
          <a:noFill/>
        </p:spPr>
        <p:txBody>
          <a:bodyPr wrap="square">
            <a:spAutoFit/>
          </a:bodyPr>
          <a:lstStyle/>
          <a:p>
            <a:r>
              <a:rPr lang="nl-NL" sz="9600" b="1" dirty="0">
                <a:solidFill>
                  <a:schemeClr val="bg1">
                    <a:lumMod val="95000"/>
                  </a:schemeClr>
                </a:solidFill>
              </a:rPr>
              <a:t>Les 4</a:t>
            </a:r>
          </a:p>
        </p:txBody>
      </p:sp>
    </p:spTree>
    <p:extLst>
      <p:ext uri="{BB962C8B-B14F-4D97-AF65-F5344CB8AC3E}">
        <p14:creationId xmlns:p14="http://schemas.microsoft.com/office/powerpoint/2010/main" val="16397324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694FE7-C628-65A3-2CD9-01953096E0B5}"/>
              </a:ext>
            </a:extLst>
          </p:cNvPr>
          <p:cNvSpPr>
            <a:spLocks noGrp="1"/>
          </p:cNvSpPr>
          <p:nvPr>
            <p:ph type="title"/>
          </p:nvPr>
        </p:nvSpPr>
        <p:spPr/>
        <p:txBody>
          <a:bodyPr/>
          <a:lstStyle/>
          <a:p>
            <a:endParaRPr lang="nl-NL"/>
          </a:p>
        </p:txBody>
      </p:sp>
      <p:pic>
        <p:nvPicPr>
          <p:cNvPr id="4" name="Tijdelijke aanduiding voor inhoud 3" descr="Afbeelding met tekst, schermopname, Rechthoek, whiteboard">
            <a:extLst>
              <a:ext uri="{FF2B5EF4-FFF2-40B4-BE49-F238E27FC236}">
                <a16:creationId xmlns:a16="http://schemas.microsoft.com/office/drawing/2014/main" id="{FEC73375-A078-35CB-4E7A-19AC195BDA84}"/>
              </a:ext>
            </a:extLst>
          </p:cNvPr>
          <p:cNvPicPr>
            <a:picLocks noGrp="1" noChangeAspect="1"/>
          </p:cNvPicPr>
          <p:nvPr>
            <p:ph idx="1"/>
          </p:nvPr>
        </p:nvPicPr>
        <p:blipFill>
          <a:blip r:embed="rId2"/>
          <a:stretch>
            <a:fillRect/>
          </a:stretch>
        </p:blipFill>
        <p:spPr>
          <a:xfrm>
            <a:off x="0" y="0"/>
            <a:ext cx="12192796" cy="6856557"/>
          </a:xfrm>
        </p:spPr>
      </p:pic>
      <p:sp>
        <p:nvSpPr>
          <p:cNvPr id="3" name="Tekstvak 2">
            <a:extLst>
              <a:ext uri="{FF2B5EF4-FFF2-40B4-BE49-F238E27FC236}">
                <a16:creationId xmlns:a16="http://schemas.microsoft.com/office/drawing/2014/main" id="{096F6616-B32E-AD8E-ADCE-8581A307F477}"/>
              </a:ext>
            </a:extLst>
          </p:cNvPr>
          <p:cNvSpPr txBox="1"/>
          <p:nvPr/>
        </p:nvSpPr>
        <p:spPr>
          <a:xfrm>
            <a:off x="1002595" y="1341380"/>
            <a:ext cx="10351205" cy="4524315"/>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nl-NL" sz="3200" b="1" dirty="0"/>
              <a:t>Nog 30 minuten om alles zo goed mogelijk afmaken.</a:t>
            </a:r>
          </a:p>
          <a:p>
            <a:pPr marL="285750" indent="-285750">
              <a:buFont typeface="Arial" panose="020B0604020202020204" pitchFamily="34" charset="0"/>
              <a:buChar char="•"/>
            </a:pPr>
            <a:r>
              <a:rPr lang="nl-NL" sz="3200" b="1" dirty="0"/>
              <a:t>Het geeft niet als het niet af is. </a:t>
            </a:r>
            <a:endParaRPr lang="nl-NL" sz="3200" b="1" dirty="0">
              <a:cs typeface="Calibri"/>
            </a:endParaRPr>
          </a:p>
          <a:p>
            <a:pPr marL="285750" indent="-285750">
              <a:buFont typeface="Arial" panose="020B0604020202020204" pitchFamily="34" charset="0"/>
              <a:buChar char="•"/>
            </a:pPr>
            <a:r>
              <a:rPr lang="nl-NL" sz="3200" b="1" dirty="0"/>
              <a:t>Je kunt ook vertellen wat de bedoeling is.</a:t>
            </a:r>
          </a:p>
          <a:p>
            <a:pPr marL="285750" indent="-285750">
              <a:buFont typeface="Arial" panose="020B0604020202020204" pitchFamily="34" charset="0"/>
              <a:buChar char="•"/>
            </a:pPr>
            <a:r>
              <a:rPr lang="nl-NL" sz="3200" b="1" dirty="0"/>
              <a:t>Canvas invullen.</a:t>
            </a:r>
          </a:p>
          <a:p>
            <a:pPr marL="285750" indent="-285750">
              <a:buFont typeface="Arial" panose="020B0604020202020204" pitchFamily="34" charset="0"/>
              <a:buChar char="•"/>
            </a:pPr>
            <a:r>
              <a:rPr lang="nl-NL" sz="3200" b="1" dirty="0"/>
              <a:t>Je gaat een filmpje van 1 minuut maken van jullie project. Wat het is, naam van het project en ook wat in prototype 2 komt.</a:t>
            </a:r>
          </a:p>
          <a:p>
            <a:pPr marL="285750" indent="-285750">
              <a:buFont typeface="Arial" panose="020B0604020202020204" pitchFamily="34" charset="0"/>
              <a:buChar char="•"/>
            </a:pPr>
            <a:r>
              <a:rPr lang="nl-NL" sz="3200" b="1" dirty="0"/>
              <a:t>Iedereen kan verder met zijn project.</a:t>
            </a:r>
          </a:p>
          <a:p>
            <a:pPr marL="285750" indent="-285750">
              <a:buFont typeface="Arial" panose="020B0604020202020204" pitchFamily="34" charset="0"/>
              <a:buChar char="•"/>
            </a:pPr>
            <a:r>
              <a:rPr lang="nl-NL" sz="3200" b="1" dirty="0"/>
              <a:t>Opruimen! </a:t>
            </a:r>
          </a:p>
        </p:txBody>
      </p:sp>
      <p:pic>
        <p:nvPicPr>
          <p:cNvPr id="5" name="Graphic 4" descr="Videocamera met effen opvulling">
            <a:extLst>
              <a:ext uri="{FF2B5EF4-FFF2-40B4-BE49-F238E27FC236}">
                <a16:creationId xmlns:a16="http://schemas.microsoft.com/office/drawing/2014/main" id="{E8B9F81C-C165-92A6-928D-4A1AF08A60E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flipH="1">
            <a:off x="8909335" y="923203"/>
            <a:ext cx="2608860" cy="2608860"/>
          </a:xfrm>
          <a:prstGeom prst="rect">
            <a:avLst/>
          </a:prstGeom>
        </p:spPr>
      </p:pic>
    </p:spTree>
    <p:extLst>
      <p:ext uri="{BB962C8B-B14F-4D97-AF65-F5344CB8AC3E}">
        <p14:creationId xmlns:p14="http://schemas.microsoft.com/office/powerpoint/2010/main" val="27016414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694FE7-C628-65A3-2CD9-01953096E0B5}"/>
              </a:ext>
            </a:extLst>
          </p:cNvPr>
          <p:cNvSpPr>
            <a:spLocks noGrp="1"/>
          </p:cNvSpPr>
          <p:nvPr>
            <p:ph type="title"/>
          </p:nvPr>
        </p:nvSpPr>
        <p:spPr/>
        <p:txBody>
          <a:bodyPr/>
          <a:lstStyle/>
          <a:p>
            <a:endParaRPr lang="nl-NL"/>
          </a:p>
        </p:txBody>
      </p:sp>
      <p:pic>
        <p:nvPicPr>
          <p:cNvPr id="4" name="Tijdelijke aanduiding voor inhoud 3" descr="Afbeelding met tekst, schermopname, Rechthoek, whiteboard">
            <a:extLst>
              <a:ext uri="{FF2B5EF4-FFF2-40B4-BE49-F238E27FC236}">
                <a16:creationId xmlns:a16="http://schemas.microsoft.com/office/drawing/2014/main" id="{FEC73375-A078-35CB-4E7A-19AC195BDA84}"/>
              </a:ext>
            </a:extLst>
          </p:cNvPr>
          <p:cNvPicPr>
            <a:picLocks noGrp="1" noChangeAspect="1"/>
          </p:cNvPicPr>
          <p:nvPr>
            <p:ph idx="1"/>
          </p:nvPr>
        </p:nvPicPr>
        <p:blipFill>
          <a:blip r:embed="rId2"/>
          <a:stretch>
            <a:fillRect/>
          </a:stretch>
        </p:blipFill>
        <p:spPr>
          <a:xfrm>
            <a:off x="158191" y="0"/>
            <a:ext cx="12192796" cy="6856557"/>
          </a:xfrm>
        </p:spPr>
      </p:pic>
      <p:sp>
        <p:nvSpPr>
          <p:cNvPr id="5" name="Tekstvak 4">
            <a:extLst>
              <a:ext uri="{FF2B5EF4-FFF2-40B4-BE49-F238E27FC236}">
                <a16:creationId xmlns:a16="http://schemas.microsoft.com/office/drawing/2014/main" id="{6B885865-C441-B5BC-C601-7AF907E105B7}"/>
              </a:ext>
            </a:extLst>
          </p:cNvPr>
          <p:cNvSpPr txBox="1"/>
          <p:nvPr/>
        </p:nvSpPr>
        <p:spPr>
          <a:xfrm>
            <a:off x="1330855" y="842656"/>
            <a:ext cx="7438413" cy="4739759"/>
          </a:xfrm>
          <a:prstGeom prst="rect">
            <a:avLst/>
          </a:prstGeom>
          <a:noFill/>
        </p:spPr>
        <p:txBody>
          <a:bodyPr wrap="square" lIns="91440" tIns="45720" rIns="91440" bIns="45720" anchor="t">
            <a:spAutoFit/>
          </a:bodyPr>
          <a:lstStyle/>
          <a:p>
            <a:pPr marL="0" marR="0">
              <a:spcBef>
                <a:spcPts val="0"/>
              </a:spcBef>
              <a:spcAft>
                <a:spcPts val="0"/>
              </a:spcAft>
            </a:pPr>
            <a:r>
              <a:rPr lang="nl-NL" sz="4400" b="1" dirty="0"/>
              <a:t>Presenteren</a:t>
            </a:r>
            <a:endParaRPr lang="nl-NL" b="1" dirty="0">
              <a:latin typeface="Calibri" panose="020F0502020204030204" pitchFamily="34" charset="0"/>
            </a:endParaRPr>
          </a:p>
          <a:p>
            <a:pPr marL="285750" indent="-285750">
              <a:buFont typeface="Arial" panose="020B0604020202020204" pitchFamily="34" charset="0"/>
              <a:buChar char="•"/>
            </a:pPr>
            <a:r>
              <a:rPr lang="nl-NL" sz="2400" dirty="0">
                <a:effectLst/>
                <a:latin typeface="Calibri"/>
                <a:cs typeface="Calibri"/>
              </a:rPr>
              <a:t>Het is nu tijd voor de presentatie.</a:t>
            </a:r>
            <a:r>
              <a:rPr lang="nl-NL" sz="2400" dirty="0">
                <a:latin typeface="Calibri"/>
                <a:cs typeface="Calibri"/>
              </a:rPr>
              <a:t> </a:t>
            </a:r>
            <a:endParaRPr lang="nl-NL" sz="2400">
              <a:effectLst/>
              <a:latin typeface="Calibri" panose="020F0502020204030204" pitchFamily="34" charset="0"/>
              <a:cs typeface="Calibri"/>
            </a:endParaRPr>
          </a:p>
          <a:p>
            <a:pPr marL="285750" indent="-285750">
              <a:buFont typeface="Arial" panose="020B0604020202020204" pitchFamily="34" charset="0"/>
              <a:buChar char="•"/>
            </a:pPr>
            <a:r>
              <a:rPr lang="nl-NL" sz="2400" dirty="0">
                <a:effectLst/>
                <a:latin typeface="Calibri"/>
                <a:cs typeface="Calibri"/>
              </a:rPr>
              <a:t>Iedere groep vertelt om de beurt iets over wat jullie hebben gemaakt en </a:t>
            </a:r>
            <a:r>
              <a:rPr lang="nl-NL" sz="2400" dirty="0">
                <a:latin typeface="Calibri"/>
                <a:cs typeface="Calibri"/>
              </a:rPr>
              <a:t>jullie demonstreren</a:t>
            </a:r>
            <a:r>
              <a:rPr lang="nl-NL" sz="2400" dirty="0">
                <a:effectLst/>
                <a:latin typeface="Calibri"/>
                <a:cs typeface="Calibri"/>
              </a:rPr>
              <a:t> het prototype en laten zien hoe het werkt. Ook vertellen jullie wat beter kan aan jullie ontwerp en wat je hebt geleerd. Vul je ontwerpcanvas ook verder in.</a:t>
            </a:r>
            <a:r>
              <a:rPr lang="nl-NL" sz="2400" dirty="0">
                <a:latin typeface="Calibri"/>
                <a:cs typeface="Calibri"/>
              </a:rPr>
              <a:t> </a:t>
            </a:r>
            <a:endParaRPr lang="nl-NL" sz="2400">
              <a:effectLst/>
              <a:latin typeface="Calibri" panose="020F0502020204030204" pitchFamily="34" charset="0"/>
              <a:cs typeface="Calibri"/>
            </a:endParaRPr>
          </a:p>
          <a:p>
            <a:pPr marL="285750" indent="-285750">
              <a:buFont typeface="Arial" panose="020B0604020202020204" pitchFamily="34" charset="0"/>
              <a:buChar char="•"/>
            </a:pPr>
            <a:r>
              <a:rPr lang="nl-NL" sz="2400" dirty="0">
                <a:effectLst/>
                <a:latin typeface="Calibri"/>
                <a:cs typeface="Calibri"/>
              </a:rPr>
              <a:t>Jullie prototype is nog lang niet klaar, het is versie 1.0.</a:t>
            </a:r>
            <a:r>
              <a:rPr lang="nl-NL" sz="2400" dirty="0">
                <a:latin typeface="Calibri"/>
                <a:cs typeface="Calibri"/>
              </a:rPr>
              <a:t> </a:t>
            </a:r>
            <a:endParaRPr lang="nl-NL" sz="2400">
              <a:effectLst/>
              <a:latin typeface="Calibri" panose="020F0502020204030204" pitchFamily="34" charset="0"/>
              <a:cs typeface="Calibri"/>
            </a:endParaRPr>
          </a:p>
          <a:p>
            <a:pPr marL="285750" marR="0" indent="-285750">
              <a:spcBef>
                <a:spcPts val="0"/>
              </a:spcBef>
              <a:spcAft>
                <a:spcPts val="0"/>
              </a:spcAft>
              <a:buFont typeface="Arial" panose="020B0604020202020204" pitchFamily="34" charset="0"/>
              <a:buChar char="•"/>
            </a:pPr>
            <a:r>
              <a:rPr lang="nl-NL" sz="2400" dirty="0">
                <a:effectLst/>
                <a:latin typeface="Calibri"/>
                <a:cs typeface="Calibri"/>
              </a:rPr>
              <a:t>Je komt in de ontwerpcirkel weer bij het </a:t>
            </a:r>
            <a:r>
              <a:rPr lang="nl-NL" sz="2400" dirty="0">
                <a:effectLst/>
                <a:latin typeface="Calibri"/>
                <a:cs typeface="Calibri"/>
                <a:hlinkClick r:id="rId3"/>
              </a:rPr>
              <a:t>probleem</a:t>
            </a:r>
            <a:r>
              <a:rPr lang="nl-NL" sz="2400" dirty="0">
                <a:effectLst/>
                <a:latin typeface="Calibri"/>
                <a:cs typeface="Calibri"/>
              </a:rPr>
              <a:t>.</a:t>
            </a:r>
          </a:p>
          <a:p>
            <a:pPr marL="285750" marR="0" indent="-285750">
              <a:spcBef>
                <a:spcPts val="0"/>
              </a:spcBef>
              <a:spcAft>
                <a:spcPts val="0"/>
              </a:spcAft>
              <a:buFont typeface="Arial" panose="020B0604020202020204" pitchFamily="34" charset="0"/>
              <a:buChar char="•"/>
            </a:pPr>
            <a:r>
              <a:rPr lang="nl-NL" sz="2400" dirty="0">
                <a:effectLst/>
                <a:latin typeface="Calibri"/>
                <a:cs typeface="Calibri"/>
              </a:rPr>
              <a:t>Je probleem is nu, wat kunnen we verbeteren aan het prototype? En zo kun je steeds verder gaan.</a:t>
            </a:r>
          </a:p>
          <a:p>
            <a:pPr marL="285750" marR="0" indent="-285750">
              <a:spcBef>
                <a:spcPts val="0"/>
              </a:spcBef>
              <a:spcAft>
                <a:spcPts val="0"/>
              </a:spcAft>
              <a:buFont typeface="Arial" panose="020B0604020202020204" pitchFamily="34" charset="0"/>
              <a:buChar char="•"/>
            </a:pPr>
            <a:endParaRPr lang="nl-NL" sz="1800" dirty="0">
              <a:effectLst/>
              <a:latin typeface="Calibri" panose="020F0502020204030204" pitchFamily="34" charset="0"/>
            </a:endParaRPr>
          </a:p>
        </p:txBody>
      </p:sp>
      <p:pic>
        <p:nvPicPr>
          <p:cNvPr id="9" name="Graphic 8" descr="Videocamera met effen opvulling">
            <a:extLst>
              <a:ext uri="{FF2B5EF4-FFF2-40B4-BE49-F238E27FC236}">
                <a16:creationId xmlns:a16="http://schemas.microsoft.com/office/drawing/2014/main" id="{169CA944-7C98-47EF-8FFD-481741F0676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flipH="1">
            <a:off x="9019914" y="513628"/>
            <a:ext cx="2608860" cy="2608860"/>
          </a:xfrm>
          <a:prstGeom prst="rect">
            <a:avLst/>
          </a:prstGeom>
        </p:spPr>
      </p:pic>
    </p:spTree>
    <p:extLst>
      <p:ext uri="{BB962C8B-B14F-4D97-AF65-F5344CB8AC3E}">
        <p14:creationId xmlns:p14="http://schemas.microsoft.com/office/powerpoint/2010/main" val="16383113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Afbeelding 19" descr="Afbeelding met tekst&#10;&#10;Automatisch gegenereerde beschrijving">
            <a:extLst>
              <a:ext uri="{FF2B5EF4-FFF2-40B4-BE49-F238E27FC236}">
                <a16:creationId xmlns:a16="http://schemas.microsoft.com/office/drawing/2014/main" id="{4E24373C-3621-4257-EEB1-6600F2250D6D}"/>
              </a:ext>
            </a:extLst>
          </p:cNvPr>
          <p:cNvPicPr>
            <a:picLocks noChangeAspect="1"/>
          </p:cNvPicPr>
          <p:nvPr/>
        </p:nvPicPr>
        <p:blipFill rotWithShape="1">
          <a:blip r:embed="rId3"/>
          <a:srcRect t="2471" b="3386"/>
          <a:stretch/>
        </p:blipFill>
        <p:spPr>
          <a:xfrm>
            <a:off x="1" y="-35104"/>
            <a:ext cx="12191999" cy="6857990"/>
          </a:xfrm>
          <a:prstGeom prst="rect">
            <a:avLst/>
          </a:prstGeom>
          <a:solidFill>
            <a:schemeClr val="accent4">
              <a:lumMod val="75000"/>
            </a:schemeClr>
          </a:solidFill>
        </p:spPr>
      </p:pic>
      <p:pic>
        <p:nvPicPr>
          <p:cNvPr id="7" name="Afbeelding 6" descr="Afbeelding met tekst&#10;&#10;Automatisch gegenereerde beschrijving">
            <a:extLst>
              <a:ext uri="{FF2B5EF4-FFF2-40B4-BE49-F238E27FC236}">
                <a16:creationId xmlns:a16="http://schemas.microsoft.com/office/drawing/2014/main" id="{4447F2B1-6106-8973-5BDD-A87F318A6B29}"/>
              </a:ext>
            </a:extLst>
          </p:cNvPr>
          <p:cNvPicPr>
            <a:picLocks noChangeAspect="1"/>
          </p:cNvPicPr>
          <p:nvPr/>
        </p:nvPicPr>
        <p:blipFill rotWithShape="1">
          <a:blip r:embed="rId3"/>
          <a:srcRect t="9767" r="3" b="10685"/>
          <a:stretch/>
        </p:blipFill>
        <p:spPr>
          <a:xfrm>
            <a:off x="6499767" y="35114"/>
            <a:ext cx="5692232" cy="2228757"/>
          </a:xfrm>
          <a:prstGeom prst="rect">
            <a:avLst/>
          </a:prstGeom>
        </p:spPr>
      </p:pic>
      <p:sp>
        <p:nvSpPr>
          <p:cNvPr id="8" name="Tekstvak 7">
            <a:extLst>
              <a:ext uri="{FF2B5EF4-FFF2-40B4-BE49-F238E27FC236}">
                <a16:creationId xmlns:a16="http://schemas.microsoft.com/office/drawing/2014/main" id="{75F9AAFC-71AE-E403-547E-CC24C23510B8}"/>
              </a:ext>
            </a:extLst>
          </p:cNvPr>
          <p:cNvSpPr txBox="1"/>
          <p:nvPr/>
        </p:nvSpPr>
        <p:spPr>
          <a:xfrm>
            <a:off x="6916562" y="627052"/>
            <a:ext cx="5275438" cy="1569660"/>
          </a:xfrm>
          <a:prstGeom prst="rect">
            <a:avLst/>
          </a:prstGeom>
          <a:noFill/>
        </p:spPr>
        <p:txBody>
          <a:bodyPr wrap="square">
            <a:spAutoFit/>
          </a:bodyPr>
          <a:lstStyle/>
          <a:p>
            <a:r>
              <a:rPr lang="nl-NL" sz="9600" b="1" dirty="0" err="1">
                <a:solidFill>
                  <a:schemeClr val="bg1">
                    <a:lumMod val="95000"/>
                  </a:schemeClr>
                </a:solidFill>
              </a:rPr>
              <a:t>Kahoot</a:t>
            </a:r>
            <a:endParaRPr lang="nl-NL" sz="9600" b="1" dirty="0">
              <a:solidFill>
                <a:schemeClr val="bg1">
                  <a:lumMod val="95000"/>
                </a:schemeClr>
              </a:solidFill>
            </a:endParaRPr>
          </a:p>
        </p:txBody>
      </p:sp>
      <p:pic>
        <p:nvPicPr>
          <p:cNvPr id="2" name="Picture 2">
            <a:extLst>
              <a:ext uri="{FF2B5EF4-FFF2-40B4-BE49-F238E27FC236}">
                <a16:creationId xmlns:a16="http://schemas.microsoft.com/office/drawing/2014/main" id="{503271B8-29E1-ABA1-3239-810FC60BC74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6935" y="1558181"/>
            <a:ext cx="5692232" cy="4269173"/>
          </a:xfrm>
          <a:prstGeom prst="rect">
            <a:avLst/>
          </a:prstGeom>
          <a:noFill/>
          <a:extLst>
            <a:ext uri="{909E8E84-426E-40DD-AFC4-6F175D3DCCD1}">
              <a14:hiddenFill xmlns:a14="http://schemas.microsoft.com/office/drawing/2010/main">
                <a:solidFill>
                  <a:srgbClr val="FFFFFF"/>
                </a:solidFill>
              </a14:hiddenFill>
            </a:ext>
          </a:extLst>
        </p:spPr>
      </p:pic>
      <p:sp>
        <p:nvSpPr>
          <p:cNvPr id="3" name="Rechthoek: afgeronde hoeken 2">
            <a:extLst>
              <a:ext uri="{FF2B5EF4-FFF2-40B4-BE49-F238E27FC236}">
                <a16:creationId xmlns:a16="http://schemas.microsoft.com/office/drawing/2014/main" id="{90B03076-1E2A-8EF0-C452-10FE85A754D6}"/>
              </a:ext>
            </a:extLst>
          </p:cNvPr>
          <p:cNvSpPr/>
          <p:nvPr/>
        </p:nvSpPr>
        <p:spPr>
          <a:xfrm>
            <a:off x="6712220" y="2590800"/>
            <a:ext cx="5194030" cy="336037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nl-NL" b="1" dirty="0"/>
              <a:t>Vragen die in een woordwolk kunnen</a:t>
            </a:r>
          </a:p>
          <a:p>
            <a:pPr marL="285750" indent="-285750">
              <a:buFont typeface="Arial" panose="020B0604020202020204" pitchFamily="34" charset="0"/>
              <a:buChar char="•"/>
            </a:pPr>
            <a:endParaRPr lang="nl-NL" b="1" dirty="0"/>
          </a:p>
          <a:p>
            <a:pPr marL="285750" indent="-285750">
              <a:buFont typeface="Arial" panose="020B0604020202020204" pitchFamily="34" charset="0"/>
              <a:buChar char="•"/>
            </a:pPr>
            <a:r>
              <a:rPr lang="nl-NL" dirty="0"/>
              <a:t>Wat heb je geleerd?</a:t>
            </a:r>
          </a:p>
          <a:p>
            <a:pPr marL="285750" indent="-285750">
              <a:buFont typeface="Arial" panose="020B0604020202020204" pitchFamily="34" charset="0"/>
              <a:buChar char="•"/>
            </a:pPr>
            <a:r>
              <a:rPr lang="nl-NL" dirty="0"/>
              <a:t>Volgende keer anders doen micro:bit.</a:t>
            </a:r>
          </a:p>
          <a:p>
            <a:pPr marL="285750" indent="-285750">
              <a:buFont typeface="Arial" panose="020B0604020202020204" pitchFamily="34" charset="0"/>
              <a:buChar char="•"/>
            </a:pPr>
            <a:r>
              <a:rPr lang="nl-NL" dirty="0"/>
              <a:t>Volgende keer anders project. </a:t>
            </a:r>
          </a:p>
          <a:p>
            <a:pPr marL="285750" indent="-285750">
              <a:buFont typeface="Arial" panose="020B0604020202020204" pitchFamily="34" charset="0"/>
              <a:buChar char="•"/>
            </a:pPr>
            <a:r>
              <a:rPr lang="nl-NL" dirty="0"/>
              <a:t>Wat is je grootste blunder?</a:t>
            </a:r>
          </a:p>
          <a:p>
            <a:pPr marL="285750" indent="-285750">
              <a:buFont typeface="Arial" panose="020B0604020202020204" pitchFamily="34" charset="0"/>
              <a:buChar char="•"/>
            </a:pPr>
            <a:r>
              <a:rPr lang="nl-NL" dirty="0"/>
              <a:t>Waar ben je het meest trots op? </a:t>
            </a:r>
            <a:endParaRPr lang="nl-NL" dirty="0">
              <a:cs typeface="Calibri"/>
            </a:endParaRPr>
          </a:p>
          <a:p>
            <a:pPr marL="285750" indent="-285750" algn="ctr">
              <a:buFont typeface="Arial" panose="020B0604020202020204" pitchFamily="34" charset="0"/>
              <a:buChar char="•"/>
            </a:pPr>
            <a:endParaRPr lang="nl-NL" dirty="0"/>
          </a:p>
          <a:p>
            <a:pPr marL="285750" indent="-285750" algn="ctr">
              <a:buFont typeface="Arial" panose="020B0604020202020204" pitchFamily="34" charset="0"/>
              <a:buChar char="•"/>
            </a:pPr>
            <a:endParaRPr lang="nl-NL" dirty="0"/>
          </a:p>
        </p:txBody>
      </p:sp>
    </p:spTree>
    <p:extLst>
      <p:ext uri="{BB962C8B-B14F-4D97-AF65-F5344CB8AC3E}">
        <p14:creationId xmlns:p14="http://schemas.microsoft.com/office/powerpoint/2010/main" val="187710748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bce25a6a-5df6-4131-8bd4-46fe0d3f3be6">
      <Terms xmlns="http://schemas.microsoft.com/office/infopath/2007/PartnerControls"/>
    </lcf76f155ced4ddcb4097134ff3c332f>
    <TaxCatchAll xmlns="62df26fc-5138-4420-8374-9eac070603a0"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2A83AE6B835BF4D9E17AEF0A784296C" ma:contentTypeVersion="13" ma:contentTypeDescription="Een nieuw document maken." ma:contentTypeScope="" ma:versionID="2684c99d934ad63680b6b625623eb102">
  <xsd:schema xmlns:xsd="http://www.w3.org/2001/XMLSchema" xmlns:xs="http://www.w3.org/2001/XMLSchema" xmlns:p="http://schemas.microsoft.com/office/2006/metadata/properties" xmlns:ns2="bce25a6a-5df6-4131-8bd4-46fe0d3f3be6" xmlns:ns3="62df26fc-5138-4420-8374-9eac070603a0" targetNamespace="http://schemas.microsoft.com/office/2006/metadata/properties" ma:root="true" ma:fieldsID="12f05800de1eddec46d733bed5519069" ns2:_="" ns3:_="">
    <xsd:import namespace="bce25a6a-5df6-4131-8bd4-46fe0d3f3be6"/>
    <xsd:import namespace="62df26fc-5138-4420-8374-9eac070603a0"/>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DateTaken" minOccurs="0"/>
                <xsd:element ref="ns2:MediaServiceObjectDetectorVersion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ce25a6a-5df6-4131-8bd4-46fe0d3f3be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Afbeeldingtags" ma:readOnly="false" ma:fieldId="{5cf76f15-5ced-4ddc-b409-7134ff3c332f}" ma:taxonomyMulti="true" ma:sspId="17b5585b-ca92-4af9-9e07-1ee04984813d"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2df26fc-5138-4420-8374-9eac070603a0"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303d1d04-60c8-4243-8bf5-32def632b6ea}" ma:internalName="TaxCatchAll" ma:showField="CatchAllData" ma:web="62df26fc-5138-4420-8374-9eac070603a0">
      <xsd:complexType>
        <xsd:complexContent>
          <xsd:extension base="dms:MultiChoiceLookup">
            <xsd:sequence>
              <xsd:element name="Value" type="dms:Lookup" maxOccurs="unbounded" minOccurs="0" nillable="true"/>
            </xsd:sequence>
          </xsd:extension>
        </xsd:complexContent>
      </xsd:complexType>
    </xsd:element>
    <xsd:element name="SharedWithUsers" ma:index="16"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88B5219-38B0-4F64-804E-28523820EF43}">
  <ds:schemaRefs>
    <ds:schemaRef ds:uri="http://purl.org/dc/dcmitype/"/>
    <ds:schemaRef ds:uri="http://schemas.microsoft.com/office/2006/documentManagement/types"/>
    <ds:schemaRef ds:uri="http://purl.org/dc/elements/1.1/"/>
    <ds:schemaRef ds:uri="http://schemas.microsoft.com/office/2006/metadata/properties"/>
    <ds:schemaRef ds:uri="62df26fc-5138-4420-8374-9eac070603a0"/>
    <ds:schemaRef ds:uri="bce25a6a-5df6-4131-8bd4-46fe0d3f3be6"/>
    <ds:schemaRef ds:uri="http://www.w3.org/XML/1998/namespace"/>
    <ds:schemaRef ds:uri="http://schemas.microsoft.com/office/infopath/2007/PartnerControls"/>
    <ds:schemaRef ds:uri="http://schemas.openxmlformats.org/package/2006/metadata/core-properties"/>
    <ds:schemaRef ds:uri="http://purl.org/dc/terms/"/>
  </ds:schemaRefs>
</ds:datastoreItem>
</file>

<file path=customXml/itemProps2.xml><?xml version="1.0" encoding="utf-8"?>
<ds:datastoreItem xmlns:ds="http://schemas.openxmlformats.org/officeDocument/2006/customXml" ds:itemID="{22F9594A-6C48-410C-AD1F-89FA9081466B}">
  <ds:schemaRefs>
    <ds:schemaRef ds:uri="http://schemas.microsoft.com/sharepoint/v3/contenttype/forms"/>
  </ds:schemaRefs>
</ds:datastoreItem>
</file>

<file path=customXml/itemProps3.xml><?xml version="1.0" encoding="utf-8"?>
<ds:datastoreItem xmlns:ds="http://schemas.openxmlformats.org/officeDocument/2006/customXml" ds:itemID="{D8093782-A762-4752-8278-F8F638438C2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ce25a6a-5df6-4131-8bd4-46fe0d3f3be6"/>
    <ds:schemaRef ds:uri="62df26fc-5138-4420-8374-9eac070603a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979</TotalTime>
  <Words>1256</Words>
  <Application>Microsoft Office PowerPoint</Application>
  <PresentationFormat>Breedbeeld</PresentationFormat>
  <Paragraphs>125</Paragraphs>
  <Slides>30</Slides>
  <Notes>16</Notes>
  <HiddenSlides>0</HiddenSlides>
  <MMClips>4</MMClips>
  <ScaleCrop>false</ScaleCrop>
  <HeadingPairs>
    <vt:vector size="4" baseType="variant">
      <vt:variant>
        <vt:lpstr>Thema</vt:lpstr>
      </vt:variant>
      <vt:variant>
        <vt:i4>1</vt:i4>
      </vt:variant>
      <vt:variant>
        <vt:lpstr>Diatitels</vt:lpstr>
      </vt:variant>
      <vt:variant>
        <vt:i4>30</vt:i4>
      </vt:variant>
    </vt:vector>
  </HeadingPairs>
  <TitlesOfParts>
    <vt:vector size="31" baseType="lpstr">
      <vt:lpstr>office theme</vt:lpstr>
      <vt:lpstr>Ontwerpcirkel micro:bit les 10 - 14</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Pauline Maas</dc:creator>
  <cp:lastModifiedBy>Pauline Maas</cp:lastModifiedBy>
  <cp:revision>114</cp:revision>
  <dcterms:created xsi:type="dcterms:W3CDTF">2013-07-15T20:26:40Z</dcterms:created>
  <dcterms:modified xsi:type="dcterms:W3CDTF">2024-06-11T19:02:07Z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0x01010032A83AE6B835BF4D9E17AEF0A784296C</vt:lpwstr>
  </property>
  <property fmtid="{D5CDD505-2E9C-101B-9397-08002B2CF9AE}" pid="3" name="MediaServiceImageTags">
    <vt:lpwstr/>
  </property>
</Properties>
</file>